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0" r:id="rId1"/>
    <p:sldMasterId id="2147483806" r:id="rId2"/>
  </p:sldMasterIdLst>
  <p:notesMasterIdLst>
    <p:notesMasterId r:id="rId39"/>
  </p:notesMasterIdLst>
  <p:sldIdLst>
    <p:sldId id="271" r:id="rId3"/>
    <p:sldId id="258" r:id="rId4"/>
    <p:sldId id="289" r:id="rId5"/>
    <p:sldId id="2770" r:id="rId6"/>
    <p:sldId id="2764" r:id="rId7"/>
    <p:sldId id="2765" r:id="rId8"/>
    <p:sldId id="327" r:id="rId9"/>
    <p:sldId id="2763" r:id="rId10"/>
    <p:sldId id="2771" r:id="rId11"/>
    <p:sldId id="314" r:id="rId12"/>
    <p:sldId id="292" r:id="rId13"/>
    <p:sldId id="293" r:id="rId14"/>
    <p:sldId id="294" r:id="rId15"/>
    <p:sldId id="304" r:id="rId16"/>
    <p:sldId id="2775" r:id="rId17"/>
    <p:sldId id="2776" r:id="rId18"/>
    <p:sldId id="306" r:id="rId19"/>
    <p:sldId id="307" r:id="rId20"/>
    <p:sldId id="290" r:id="rId21"/>
    <p:sldId id="2777" r:id="rId22"/>
    <p:sldId id="2778" r:id="rId23"/>
    <p:sldId id="2788" r:id="rId24"/>
    <p:sldId id="2785" r:id="rId25"/>
    <p:sldId id="2786" r:id="rId26"/>
    <p:sldId id="2787" r:id="rId27"/>
    <p:sldId id="2769" r:id="rId28"/>
    <p:sldId id="2789" r:id="rId29"/>
    <p:sldId id="2779" r:id="rId30"/>
    <p:sldId id="380" r:id="rId31"/>
    <p:sldId id="2780" r:id="rId32"/>
    <p:sldId id="315" r:id="rId33"/>
    <p:sldId id="316" r:id="rId34"/>
    <p:sldId id="317" r:id="rId35"/>
    <p:sldId id="2781" r:id="rId36"/>
    <p:sldId id="2782" r:id="rId37"/>
    <p:sldId id="2783" r:id="rId38"/>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Lato" panose="020F0502020204030203" pitchFamily="34" charset="0"/>
        <a:ea typeface="+mn-ea"/>
        <a:cs typeface="+mn-cs"/>
      </a:defRPr>
    </a:lvl1pPr>
    <a:lvl2pPr marL="457200" algn="l" rtl="0" eaLnBrk="0" fontAlgn="base" hangingPunct="0">
      <a:spcBef>
        <a:spcPct val="0"/>
      </a:spcBef>
      <a:spcAft>
        <a:spcPct val="0"/>
      </a:spcAft>
      <a:defRPr kern="1200">
        <a:solidFill>
          <a:schemeClr val="tx1"/>
        </a:solidFill>
        <a:latin typeface="Lato" panose="020F0502020204030203" pitchFamily="34" charset="0"/>
        <a:ea typeface="+mn-ea"/>
        <a:cs typeface="+mn-cs"/>
      </a:defRPr>
    </a:lvl2pPr>
    <a:lvl3pPr marL="914400" algn="l" rtl="0" eaLnBrk="0" fontAlgn="base" hangingPunct="0">
      <a:spcBef>
        <a:spcPct val="0"/>
      </a:spcBef>
      <a:spcAft>
        <a:spcPct val="0"/>
      </a:spcAft>
      <a:defRPr kern="1200">
        <a:solidFill>
          <a:schemeClr val="tx1"/>
        </a:solidFill>
        <a:latin typeface="Lato" panose="020F0502020204030203" pitchFamily="34" charset="0"/>
        <a:ea typeface="+mn-ea"/>
        <a:cs typeface="+mn-cs"/>
      </a:defRPr>
    </a:lvl3pPr>
    <a:lvl4pPr marL="1371600" algn="l" rtl="0" eaLnBrk="0" fontAlgn="base" hangingPunct="0">
      <a:spcBef>
        <a:spcPct val="0"/>
      </a:spcBef>
      <a:spcAft>
        <a:spcPct val="0"/>
      </a:spcAft>
      <a:defRPr kern="1200">
        <a:solidFill>
          <a:schemeClr val="tx1"/>
        </a:solidFill>
        <a:latin typeface="Lato" panose="020F0502020204030203" pitchFamily="34" charset="0"/>
        <a:ea typeface="+mn-ea"/>
        <a:cs typeface="+mn-cs"/>
      </a:defRPr>
    </a:lvl4pPr>
    <a:lvl5pPr marL="1828800" algn="l" rtl="0" eaLnBrk="0" fontAlgn="base" hangingPunct="0">
      <a:spcBef>
        <a:spcPct val="0"/>
      </a:spcBef>
      <a:spcAft>
        <a:spcPct val="0"/>
      </a:spcAft>
      <a:defRPr kern="1200">
        <a:solidFill>
          <a:schemeClr val="tx1"/>
        </a:solidFill>
        <a:latin typeface="Lato" panose="020F0502020204030203" pitchFamily="34" charset="0"/>
        <a:ea typeface="+mn-ea"/>
        <a:cs typeface="+mn-cs"/>
      </a:defRPr>
    </a:lvl5pPr>
    <a:lvl6pPr marL="2286000" algn="l" defTabSz="914400" rtl="0" eaLnBrk="1" latinLnBrk="0" hangingPunct="1">
      <a:defRPr kern="1200">
        <a:solidFill>
          <a:schemeClr val="tx1"/>
        </a:solidFill>
        <a:latin typeface="Lato" panose="020F0502020204030203" pitchFamily="34" charset="0"/>
        <a:ea typeface="+mn-ea"/>
        <a:cs typeface="+mn-cs"/>
      </a:defRPr>
    </a:lvl6pPr>
    <a:lvl7pPr marL="2743200" algn="l" defTabSz="914400" rtl="0" eaLnBrk="1" latinLnBrk="0" hangingPunct="1">
      <a:defRPr kern="1200">
        <a:solidFill>
          <a:schemeClr val="tx1"/>
        </a:solidFill>
        <a:latin typeface="Lato" panose="020F0502020204030203" pitchFamily="34" charset="0"/>
        <a:ea typeface="+mn-ea"/>
        <a:cs typeface="+mn-cs"/>
      </a:defRPr>
    </a:lvl7pPr>
    <a:lvl8pPr marL="3200400" algn="l" defTabSz="914400" rtl="0" eaLnBrk="1" latinLnBrk="0" hangingPunct="1">
      <a:defRPr kern="1200">
        <a:solidFill>
          <a:schemeClr val="tx1"/>
        </a:solidFill>
        <a:latin typeface="Lato" panose="020F0502020204030203" pitchFamily="34" charset="0"/>
        <a:ea typeface="+mn-ea"/>
        <a:cs typeface="+mn-cs"/>
      </a:defRPr>
    </a:lvl8pPr>
    <a:lvl9pPr marL="3657600" algn="l" defTabSz="914400" rtl="0" eaLnBrk="1" latinLnBrk="0" hangingPunct="1">
      <a:defRPr kern="1200">
        <a:solidFill>
          <a:schemeClr val="tx1"/>
        </a:solidFill>
        <a:latin typeface="Lato" panose="020F0502020204030203"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6374" autoAdjust="0"/>
  </p:normalViewPr>
  <p:slideViewPr>
    <p:cSldViewPr snapToGrid="0" snapToObjects="1">
      <p:cViewPr varScale="1">
        <p:scale>
          <a:sx n="105" d="100"/>
          <a:sy n="105" d="100"/>
        </p:scale>
        <p:origin x="1926" y="126"/>
      </p:cViewPr>
      <p:guideLst>
        <p:guide orient="horz" pos="2160"/>
        <p:guide pos="2880"/>
      </p:guideLst>
    </p:cSldViewPr>
  </p:slideViewPr>
  <p:outlineViewPr>
    <p:cViewPr>
      <p:scale>
        <a:sx n="33" d="100"/>
        <a:sy n="33" d="100"/>
      </p:scale>
      <p:origin x="0" y="-9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07" d="100"/>
          <a:sy n="107" d="100"/>
        </p:scale>
        <p:origin x="6080"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503A60-F532-7D4B-9495-BECDC9C918D6}"/>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eaLnBrk="1" fontAlgn="auto" hangingPunct="1">
              <a:spcBef>
                <a:spcPts val="0"/>
              </a:spcBef>
              <a:spcAft>
                <a:spcPts val="0"/>
              </a:spcAft>
              <a:defRPr sz="1300">
                <a:latin typeface="+mn-lt"/>
              </a:defRPr>
            </a:lvl1pPr>
          </a:lstStyle>
          <a:p>
            <a:pPr>
              <a:defRPr/>
            </a:pPr>
            <a:endParaRPr lang="en-US"/>
          </a:p>
        </p:txBody>
      </p:sp>
      <p:sp>
        <p:nvSpPr>
          <p:cNvPr id="3" name="Date Placeholder 2">
            <a:extLst>
              <a:ext uri="{FF2B5EF4-FFF2-40B4-BE49-F238E27FC236}">
                <a16:creationId xmlns:a16="http://schemas.microsoft.com/office/drawing/2014/main" id="{129EE85B-2E36-5349-880B-B0BB04CE98C9}"/>
              </a:ext>
            </a:extLst>
          </p:cNvPr>
          <p:cNvSpPr>
            <a:spLocks noGrp="1"/>
          </p:cNvSpPr>
          <p:nvPr>
            <p:ph type="dt" idx="1"/>
          </p:nvPr>
        </p:nvSpPr>
        <p:spPr>
          <a:xfrm>
            <a:off x="4143587" y="0"/>
            <a:ext cx="3169920" cy="481727"/>
          </a:xfrm>
          <a:prstGeom prst="rect">
            <a:avLst/>
          </a:prstGeom>
        </p:spPr>
        <p:txBody>
          <a:bodyPr vert="horz" lIns="96661" tIns="48331" rIns="96661" bIns="48331" rtlCol="0"/>
          <a:lstStyle>
            <a:lvl1pPr algn="r" eaLnBrk="1" fontAlgn="auto" hangingPunct="1">
              <a:spcBef>
                <a:spcPts val="0"/>
              </a:spcBef>
              <a:spcAft>
                <a:spcPts val="0"/>
              </a:spcAft>
              <a:defRPr sz="1300" smtClean="0">
                <a:latin typeface="+mn-lt"/>
              </a:defRPr>
            </a:lvl1pPr>
          </a:lstStyle>
          <a:p>
            <a:pPr>
              <a:defRPr/>
            </a:pPr>
            <a:fld id="{2DF43009-DF51-D141-BCD3-79629B9C5B5D}" type="datetimeFigureOut">
              <a:rPr lang="en-US"/>
              <a:pPr>
                <a:defRPr/>
              </a:pPr>
              <a:t>1/16/2025</a:t>
            </a:fld>
            <a:endParaRPr lang="en-US"/>
          </a:p>
        </p:txBody>
      </p:sp>
      <p:sp>
        <p:nvSpPr>
          <p:cNvPr id="4" name="Slide Image Placeholder 3">
            <a:extLst>
              <a:ext uri="{FF2B5EF4-FFF2-40B4-BE49-F238E27FC236}">
                <a16:creationId xmlns:a16="http://schemas.microsoft.com/office/drawing/2014/main" id="{209B7C90-981C-9343-A6E7-09AD9B362677}"/>
              </a:ext>
            </a:extLst>
          </p:cNvPr>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a:extLst>
              <a:ext uri="{FF2B5EF4-FFF2-40B4-BE49-F238E27FC236}">
                <a16:creationId xmlns:a16="http://schemas.microsoft.com/office/drawing/2014/main" id="{AFB7DDB4-0B27-7347-8D74-F8FB1110591B}"/>
              </a:ext>
            </a:extLst>
          </p:cNvPr>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11DFE6C-52A2-1241-8B7D-1F09A599D2F8}"/>
              </a:ext>
            </a:extLst>
          </p:cNvPr>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eaLnBrk="1" fontAlgn="auto" hangingPunct="1">
              <a:spcBef>
                <a:spcPts val="0"/>
              </a:spcBef>
              <a:spcAft>
                <a:spcPts val="0"/>
              </a:spcAft>
              <a:defRPr sz="13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EBA447-7B86-874A-8D5B-4BC9DD24311E}"/>
              </a:ext>
            </a:extLst>
          </p:cNvPr>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eaLnBrk="1" fontAlgn="auto" hangingPunct="1">
              <a:spcBef>
                <a:spcPts val="0"/>
              </a:spcBef>
              <a:spcAft>
                <a:spcPts val="0"/>
              </a:spcAft>
              <a:defRPr sz="1300" smtClean="0">
                <a:latin typeface="+mn-lt"/>
              </a:defRPr>
            </a:lvl1pPr>
          </a:lstStyle>
          <a:p>
            <a:pPr>
              <a:defRPr/>
            </a:pPr>
            <a:fld id="{2622E6EF-89B4-7E42-91B1-F6EF3C5638D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BF5C0B7A-6AB5-6A4D-B3B2-5262603B2065}"/>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FEE5C09A-DCF9-C141-A517-1C916FB7427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46083" name="Slide Number Placeholder 3">
            <a:extLst>
              <a:ext uri="{FF2B5EF4-FFF2-40B4-BE49-F238E27FC236}">
                <a16:creationId xmlns:a16="http://schemas.microsoft.com/office/drawing/2014/main" id="{73DC069C-C799-B940-862F-1E33BCEFBC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11F150DD-421C-0643-8B55-3DAF4E872384}" type="slidenum">
              <a:rPr lang="en-US" altLang="en-US">
                <a:latin typeface="Calibri" panose="020F0502020204030204" pitchFamily="34" charset="0"/>
              </a:rPr>
              <a:pPr fontAlgn="base">
                <a:spcBef>
                  <a:spcPct val="0"/>
                </a:spcBef>
                <a:spcAft>
                  <a:spcPct val="0"/>
                </a:spcAft>
              </a:pPr>
              <a:t>1</a:t>
            </a:fld>
            <a:endParaRPr lang="en-US" altLang="en-US"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28</a:t>
            </a:fld>
            <a:endParaRPr lang="en-US" altLang="en-US">
              <a:latin typeface="Calibri" panose="020F0502020204030204" pitchFamily="34" charset="0"/>
            </a:endParaRPr>
          </a:p>
        </p:txBody>
      </p:sp>
    </p:spTree>
    <p:extLst>
      <p:ext uri="{BB962C8B-B14F-4D97-AF65-F5344CB8AC3E}">
        <p14:creationId xmlns:p14="http://schemas.microsoft.com/office/powerpoint/2010/main" val="2594399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954019C5-5A67-4368-B489-DBB288BCAD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7A417075-28D6-48CB-AEA5-F3BE96C7FA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Allen/Patrick</a:t>
            </a:r>
          </a:p>
        </p:txBody>
      </p:sp>
      <p:sp>
        <p:nvSpPr>
          <p:cNvPr id="43012" name="Slide Number Placeholder 3">
            <a:extLst>
              <a:ext uri="{FF2B5EF4-FFF2-40B4-BE49-F238E27FC236}">
                <a16:creationId xmlns:a16="http://schemas.microsoft.com/office/drawing/2014/main" id="{F825793B-51FA-4816-8455-EBB30E5CFE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fld id="{52D897D5-6D3B-49FC-AF7F-459007A821A4}" type="slidenum">
              <a:rPr lang="en-US" altLang="en-US">
                <a:latin typeface="Calibri" panose="020F0502020204030204" pitchFamily="34" charset="0"/>
              </a:rPr>
              <a:pPr/>
              <a:t>29</a:t>
            </a:fld>
            <a:endParaRPr lang="en-US" altLang="en-US">
              <a:latin typeface="Calibri" panose="020F0502020204030204" pitchFamily="34" charset="0"/>
            </a:endParaRPr>
          </a:p>
        </p:txBody>
      </p:sp>
    </p:spTree>
    <p:extLst>
      <p:ext uri="{BB962C8B-B14F-4D97-AF65-F5344CB8AC3E}">
        <p14:creationId xmlns:p14="http://schemas.microsoft.com/office/powerpoint/2010/main" val="423808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954019C5-5A67-4368-B489-DBB288BCAD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7A417075-28D6-48CB-AEA5-F3BE96C7FA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Allen/Patrick</a:t>
            </a:r>
          </a:p>
        </p:txBody>
      </p:sp>
      <p:sp>
        <p:nvSpPr>
          <p:cNvPr id="43012" name="Slide Number Placeholder 3">
            <a:extLst>
              <a:ext uri="{FF2B5EF4-FFF2-40B4-BE49-F238E27FC236}">
                <a16:creationId xmlns:a16="http://schemas.microsoft.com/office/drawing/2014/main" id="{F825793B-51FA-4816-8455-EBB30E5CFE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fld id="{52D897D5-6D3B-49FC-AF7F-459007A821A4}" type="slidenum">
              <a:rPr lang="en-US" altLang="en-US">
                <a:latin typeface="Calibri" panose="020F0502020204030204" pitchFamily="34" charset="0"/>
              </a:rPr>
              <a:pPr/>
              <a:t>30</a:t>
            </a:fld>
            <a:endParaRPr lang="en-US" altLang="en-US">
              <a:latin typeface="Calibri" panose="020F0502020204030204" pitchFamily="34" charset="0"/>
            </a:endParaRPr>
          </a:p>
        </p:txBody>
      </p:sp>
    </p:spTree>
    <p:extLst>
      <p:ext uri="{BB962C8B-B14F-4D97-AF65-F5344CB8AC3E}">
        <p14:creationId xmlns:p14="http://schemas.microsoft.com/office/powerpoint/2010/main" val="2395950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954019C5-5A67-4368-B489-DBB288BCAD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7A417075-28D6-48CB-AEA5-F3BE96C7FA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Allen/Patrick</a:t>
            </a:r>
          </a:p>
        </p:txBody>
      </p:sp>
      <p:sp>
        <p:nvSpPr>
          <p:cNvPr id="43012" name="Slide Number Placeholder 3">
            <a:extLst>
              <a:ext uri="{FF2B5EF4-FFF2-40B4-BE49-F238E27FC236}">
                <a16:creationId xmlns:a16="http://schemas.microsoft.com/office/drawing/2014/main" id="{F825793B-51FA-4816-8455-EBB30E5CFE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fld id="{52D897D5-6D3B-49FC-AF7F-459007A821A4}" type="slidenum">
              <a:rPr lang="en-US" altLang="en-US">
                <a:latin typeface="Calibri" panose="020F0502020204030204" pitchFamily="34" charset="0"/>
              </a:rPr>
              <a:pPr/>
              <a:t>31</a:t>
            </a:fld>
            <a:endParaRPr lang="en-US" altLang="en-US">
              <a:latin typeface="Calibri" panose="020F0502020204030204" pitchFamily="34" charset="0"/>
            </a:endParaRPr>
          </a:p>
        </p:txBody>
      </p:sp>
    </p:spTree>
    <p:extLst>
      <p:ext uri="{BB962C8B-B14F-4D97-AF65-F5344CB8AC3E}">
        <p14:creationId xmlns:p14="http://schemas.microsoft.com/office/powerpoint/2010/main" val="907098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954019C5-5A67-4368-B489-DBB288BCAD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7A417075-28D6-48CB-AEA5-F3BE96C7FA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Allen/Patrick</a:t>
            </a:r>
          </a:p>
        </p:txBody>
      </p:sp>
      <p:sp>
        <p:nvSpPr>
          <p:cNvPr id="43012" name="Slide Number Placeholder 3">
            <a:extLst>
              <a:ext uri="{FF2B5EF4-FFF2-40B4-BE49-F238E27FC236}">
                <a16:creationId xmlns:a16="http://schemas.microsoft.com/office/drawing/2014/main" id="{F825793B-51FA-4816-8455-EBB30E5CFE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fld id="{52D897D5-6D3B-49FC-AF7F-459007A821A4}" type="slidenum">
              <a:rPr lang="en-US" altLang="en-US">
                <a:latin typeface="Calibri" panose="020F0502020204030204" pitchFamily="34" charset="0"/>
              </a:rPr>
              <a:pPr/>
              <a:t>32</a:t>
            </a:fld>
            <a:endParaRPr lang="en-US" altLang="en-US">
              <a:latin typeface="Calibri" panose="020F0502020204030204" pitchFamily="34" charset="0"/>
            </a:endParaRPr>
          </a:p>
        </p:txBody>
      </p:sp>
    </p:spTree>
    <p:extLst>
      <p:ext uri="{BB962C8B-B14F-4D97-AF65-F5344CB8AC3E}">
        <p14:creationId xmlns:p14="http://schemas.microsoft.com/office/powerpoint/2010/main" val="3399986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954019C5-5A67-4368-B489-DBB288BCAD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id="{7A417075-28D6-48CB-AEA5-F3BE96C7FA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Allen/Patrick</a:t>
            </a:r>
          </a:p>
        </p:txBody>
      </p:sp>
      <p:sp>
        <p:nvSpPr>
          <p:cNvPr id="43012" name="Slide Number Placeholder 3">
            <a:extLst>
              <a:ext uri="{FF2B5EF4-FFF2-40B4-BE49-F238E27FC236}">
                <a16:creationId xmlns:a16="http://schemas.microsoft.com/office/drawing/2014/main" id="{F825793B-51FA-4816-8455-EBB30E5CFE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eorgia" panose="02040502050405020303" pitchFamily="18" charset="0"/>
              </a:defRPr>
            </a:lvl1pPr>
            <a:lvl2pPr marL="742950" indent="-285750">
              <a:defRPr>
                <a:solidFill>
                  <a:schemeClr val="tx1"/>
                </a:solidFill>
                <a:latin typeface="Georgia" panose="02040502050405020303" pitchFamily="18" charset="0"/>
              </a:defRPr>
            </a:lvl2pPr>
            <a:lvl3pPr marL="1143000" indent="-228600">
              <a:defRPr>
                <a:solidFill>
                  <a:schemeClr val="tx1"/>
                </a:solidFill>
                <a:latin typeface="Georgia" panose="02040502050405020303" pitchFamily="18" charset="0"/>
              </a:defRPr>
            </a:lvl3pPr>
            <a:lvl4pPr marL="1600200" indent="-228600">
              <a:defRPr>
                <a:solidFill>
                  <a:schemeClr val="tx1"/>
                </a:solidFill>
                <a:latin typeface="Georgia" panose="02040502050405020303" pitchFamily="18" charset="0"/>
              </a:defRPr>
            </a:lvl4pPr>
            <a:lvl5pPr marL="2057400" indent="-228600">
              <a:defRPr>
                <a:solidFill>
                  <a:schemeClr val="tx1"/>
                </a:solidFill>
                <a:latin typeface="Georgia" panose="02040502050405020303" pitchFamily="18" charset="0"/>
              </a:defRPr>
            </a:lvl5pPr>
            <a:lvl6pPr marL="2514600" indent="-228600" fontAlgn="base">
              <a:spcBef>
                <a:spcPct val="0"/>
              </a:spcBef>
              <a:spcAft>
                <a:spcPct val="0"/>
              </a:spcAft>
              <a:defRPr>
                <a:solidFill>
                  <a:schemeClr val="tx1"/>
                </a:solidFill>
                <a:latin typeface="Georgia" panose="02040502050405020303" pitchFamily="18" charset="0"/>
              </a:defRPr>
            </a:lvl6pPr>
            <a:lvl7pPr marL="2971800" indent="-228600" fontAlgn="base">
              <a:spcBef>
                <a:spcPct val="0"/>
              </a:spcBef>
              <a:spcAft>
                <a:spcPct val="0"/>
              </a:spcAft>
              <a:defRPr>
                <a:solidFill>
                  <a:schemeClr val="tx1"/>
                </a:solidFill>
                <a:latin typeface="Georgia" panose="02040502050405020303" pitchFamily="18" charset="0"/>
              </a:defRPr>
            </a:lvl7pPr>
            <a:lvl8pPr marL="3429000" indent="-228600" fontAlgn="base">
              <a:spcBef>
                <a:spcPct val="0"/>
              </a:spcBef>
              <a:spcAft>
                <a:spcPct val="0"/>
              </a:spcAft>
              <a:defRPr>
                <a:solidFill>
                  <a:schemeClr val="tx1"/>
                </a:solidFill>
                <a:latin typeface="Georgia" panose="02040502050405020303" pitchFamily="18" charset="0"/>
              </a:defRPr>
            </a:lvl8pPr>
            <a:lvl9pPr marL="3886200" indent="-228600" fontAlgn="base">
              <a:spcBef>
                <a:spcPct val="0"/>
              </a:spcBef>
              <a:spcAft>
                <a:spcPct val="0"/>
              </a:spcAft>
              <a:defRPr>
                <a:solidFill>
                  <a:schemeClr val="tx1"/>
                </a:solidFill>
                <a:latin typeface="Georgia" panose="02040502050405020303" pitchFamily="18" charset="0"/>
              </a:defRPr>
            </a:lvl9pPr>
          </a:lstStyle>
          <a:p>
            <a:fld id="{52D897D5-6D3B-49FC-AF7F-459007A821A4}" type="slidenum">
              <a:rPr lang="en-US" altLang="en-US">
                <a:latin typeface="Calibri" panose="020F0502020204030204" pitchFamily="34" charset="0"/>
              </a:rPr>
              <a:pPr/>
              <a:t>33</a:t>
            </a:fld>
            <a:endParaRPr lang="en-US" altLang="en-US">
              <a:latin typeface="Calibri" panose="020F0502020204030204" pitchFamily="34" charset="0"/>
            </a:endParaRPr>
          </a:p>
        </p:txBody>
      </p:sp>
    </p:spTree>
    <p:extLst>
      <p:ext uri="{BB962C8B-B14F-4D97-AF65-F5344CB8AC3E}">
        <p14:creationId xmlns:p14="http://schemas.microsoft.com/office/powerpoint/2010/main" val="1167202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34</a:t>
            </a:fld>
            <a:endParaRPr lang="en-US" altLang="en-US">
              <a:latin typeface="Calibri" panose="020F0502020204030204" pitchFamily="34" charset="0"/>
            </a:endParaRPr>
          </a:p>
        </p:txBody>
      </p:sp>
    </p:spTree>
    <p:extLst>
      <p:ext uri="{BB962C8B-B14F-4D97-AF65-F5344CB8AC3E}">
        <p14:creationId xmlns:p14="http://schemas.microsoft.com/office/powerpoint/2010/main" val="3679542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35</a:t>
            </a:fld>
            <a:endParaRPr lang="en-US" altLang="en-US">
              <a:latin typeface="Calibri" panose="020F0502020204030204" pitchFamily="34" charset="0"/>
            </a:endParaRPr>
          </a:p>
        </p:txBody>
      </p:sp>
    </p:spTree>
    <p:extLst>
      <p:ext uri="{BB962C8B-B14F-4D97-AF65-F5344CB8AC3E}">
        <p14:creationId xmlns:p14="http://schemas.microsoft.com/office/powerpoint/2010/main" val="2882176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36</a:t>
            </a:fld>
            <a:endParaRPr lang="en-US" altLang="en-US">
              <a:latin typeface="Calibri" panose="020F0502020204030204" pitchFamily="34" charset="0"/>
            </a:endParaRPr>
          </a:p>
        </p:txBody>
      </p:sp>
    </p:spTree>
    <p:extLst>
      <p:ext uri="{BB962C8B-B14F-4D97-AF65-F5344CB8AC3E}">
        <p14:creationId xmlns:p14="http://schemas.microsoft.com/office/powerpoint/2010/main" val="1254196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80AD195F-73A9-C347-AE99-C6ED34F89058}"/>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a:extLst>
              <a:ext uri="{FF2B5EF4-FFF2-40B4-BE49-F238E27FC236}">
                <a16:creationId xmlns:a16="http://schemas.microsoft.com/office/drawing/2014/main" id="{1FA1D071-AA55-A849-96EC-CD6E02DBD7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48131" name="Slide Number Placeholder 3">
            <a:extLst>
              <a:ext uri="{FF2B5EF4-FFF2-40B4-BE49-F238E27FC236}">
                <a16:creationId xmlns:a16="http://schemas.microsoft.com/office/drawing/2014/main" id="{43B1A7B3-2DAB-9942-A13E-3450B52D875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54AA4007-BCB7-704D-858A-7FE5A3236DA1}" type="slidenum">
              <a:rPr lang="en-US" altLang="en-US">
                <a:latin typeface="Calibri" panose="020F0502020204030204" pitchFamily="34" charset="0"/>
              </a:rPr>
              <a:pPr fontAlgn="base">
                <a:spcBef>
                  <a:spcPct val="0"/>
                </a:spcBef>
                <a:spcAft>
                  <a:spcPct val="0"/>
                </a:spcAft>
              </a:pPr>
              <a:t>2</a:t>
            </a:fld>
            <a:endParaRPr lang="en-US" altLang="en-US"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10</a:t>
            </a:fld>
            <a:endParaRPr lang="en-US" altLang="en-US">
              <a:latin typeface="Calibri" panose="020F0502020204030204" pitchFamily="34" charset="0"/>
            </a:endParaRPr>
          </a:p>
        </p:txBody>
      </p:sp>
    </p:spTree>
    <p:extLst>
      <p:ext uri="{BB962C8B-B14F-4D97-AF65-F5344CB8AC3E}">
        <p14:creationId xmlns:p14="http://schemas.microsoft.com/office/powerpoint/2010/main" val="174961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16</a:t>
            </a:fld>
            <a:endParaRPr lang="en-US" altLang="en-US">
              <a:latin typeface="Calibri" panose="020F0502020204030204" pitchFamily="34" charset="0"/>
            </a:endParaRPr>
          </a:p>
        </p:txBody>
      </p:sp>
    </p:spTree>
    <p:extLst>
      <p:ext uri="{BB962C8B-B14F-4D97-AF65-F5344CB8AC3E}">
        <p14:creationId xmlns:p14="http://schemas.microsoft.com/office/powerpoint/2010/main" val="1580410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20</a:t>
            </a:fld>
            <a:endParaRPr lang="en-US" altLang="en-US">
              <a:latin typeface="Calibri" panose="020F0502020204030204" pitchFamily="34" charset="0"/>
            </a:endParaRPr>
          </a:p>
        </p:txBody>
      </p:sp>
    </p:spTree>
    <p:extLst>
      <p:ext uri="{BB962C8B-B14F-4D97-AF65-F5344CB8AC3E}">
        <p14:creationId xmlns:p14="http://schemas.microsoft.com/office/powerpoint/2010/main" val="2785306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21</a:t>
            </a:fld>
            <a:endParaRPr lang="en-US" altLang="en-US">
              <a:latin typeface="Calibri" panose="020F0502020204030204" pitchFamily="34" charset="0"/>
            </a:endParaRPr>
          </a:p>
        </p:txBody>
      </p:sp>
    </p:spTree>
    <p:extLst>
      <p:ext uri="{BB962C8B-B14F-4D97-AF65-F5344CB8AC3E}">
        <p14:creationId xmlns:p14="http://schemas.microsoft.com/office/powerpoint/2010/main" val="1014106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22</a:t>
            </a:fld>
            <a:endParaRPr lang="en-US" altLang="en-US">
              <a:latin typeface="Calibri" panose="020F0502020204030204" pitchFamily="34" charset="0"/>
            </a:endParaRPr>
          </a:p>
        </p:txBody>
      </p:sp>
    </p:spTree>
    <p:extLst>
      <p:ext uri="{BB962C8B-B14F-4D97-AF65-F5344CB8AC3E}">
        <p14:creationId xmlns:p14="http://schemas.microsoft.com/office/powerpoint/2010/main" val="181333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26</a:t>
            </a:fld>
            <a:endParaRPr lang="en-US" altLang="en-US">
              <a:latin typeface="Calibri" panose="020F0502020204030204" pitchFamily="34" charset="0"/>
            </a:endParaRPr>
          </a:p>
        </p:txBody>
      </p:sp>
    </p:spTree>
    <p:extLst>
      <p:ext uri="{BB962C8B-B14F-4D97-AF65-F5344CB8AC3E}">
        <p14:creationId xmlns:p14="http://schemas.microsoft.com/office/powerpoint/2010/main" val="1413657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11DF46A-FE31-E644-BE0A-FA6250119373}"/>
              </a:ext>
            </a:extLst>
          </p:cNvPr>
          <p:cNvSpPr>
            <a:spLocks noGrp="1" noRot="1" noChangeAspect="1" noChangeArrowheads="1" noTextEdit="1"/>
          </p:cNvSpPr>
          <p:nvPr>
            <p:ph type="sldImg"/>
          </p:nvPr>
        </p:nvSpPr>
        <p:spPr bwMode="auto">
          <a:xfrm>
            <a:off x="1497013" y="1200150"/>
            <a:ext cx="4321175" cy="32400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8C04CCC9-B156-CF44-805E-FC4216AC57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56323" name="Slide Number Placeholder 3">
            <a:extLst>
              <a:ext uri="{FF2B5EF4-FFF2-40B4-BE49-F238E27FC236}">
                <a16:creationId xmlns:a16="http://schemas.microsoft.com/office/drawing/2014/main" id="{AC8793E4-709C-BA47-B7B7-7A167B9C77C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Lato" panose="020F0502020204030203" pitchFamily="34" charset="0"/>
              </a:defRPr>
            </a:lvl1pPr>
            <a:lvl2pPr marL="785372" indent="-302066">
              <a:defRPr>
                <a:solidFill>
                  <a:schemeClr val="tx1"/>
                </a:solidFill>
                <a:latin typeface="Lato" panose="020F0502020204030203" pitchFamily="34" charset="0"/>
              </a:defRPr>
            </a:lvl2pPr>
            <a:lvl3pPr marL="1208265" indent="-241653">
              <a:defRPr>
                <a:solidFill>
                  <a:schemeClr val="tx1"/>
                </a:solidFill>
                <a:latin typeface="Lato" panose="020F0502020204030203" pitchFamily="34" charset="0"/>
              </a:defRPr>
            </a:lvl3pPr>
            <a:lvl4pPr marL="1691571" indent="-241653">
              <a:defRPr>
                <a:solidFill>
                  <a:schemeClr val="tx1"/>
                </a:solidFill>
                <a:latin typeface="Lato" panose="020F0502020204030203" pitchFamily="34" charset="0"/>
              </a:defRPr>
            </a:lvl4pPr>
            <a:lvl5pPr marL="2174878" indent="-241653">
              <a:defRPr>
                <a:solidFill>
                  <a:schemeClr val="tx1"/>
                </a:solidFill>
                <a:latin typeface="Lato" panose="020F0502020204030203" pitchFamily="34" charset="0"/>
              </a:defRPr>
            </a:lvl5pPr>
            <a:lvl6pPr marL="2658184" indent="-241653" fontAlgn="base">
              <a:spcBef>
                <a:spcPct val="0"/>
              </a:spcBef>
              <a:spcAft>
                <a:spcPct val="0"/>
              </a:spcAft>
              <a:defRPr>
                <a:solidFill>
                  <a:schemeClr val="tx1"/>
                </a:solidFill>
                <a:latin typeface="Lato" panose="020F0502020204030203" pitchFamily="34" charset="0"/>
              </a:defRPr>
            </a:lvl6pPr>
            <a:lvl7pPr marL="3141490" indent="-241653" fontAlgn="base">
              <a:spcBef>
                <a:spcPct val="0"/>
              </a:spcBef>
              <a:spcAft>
                <a:spcPct val="0"/>
              </a:spcAft>
              <a:defRPr>
                <a:solidFill>
                  <a:schemeClr val="tx1"/>
                </a:solidFill>
                <a:latin typeface="Lato" panose="020F0502020204030203" pitchFamily="34" charset="0"/>
              </a:defRPr>
            </a:lvl7pPr>
            <a:lvl8pPr marL="3624796" indent="-241653" fontAlgn="base">
              <a:spcBef>
                <a:spcPct val="0"/>
              </a:spcBef>
              <a:spcAft>
                <a:spcPct val="0"/>
              </a:spcAft>
              <a:defRPr>
                <a:solidFill>
                  <a:schemeClr val="tx1"/>
                </a:solidFill>
                <a:latin typeface="Lato" panose="020F0502020204030203" pitchFamily="34" charset="0"/>
              </a:defRPr>
            </a:lvl8pPr>
            <a:lvl9pPr marL="4108102" indent="-241653" fontAlgn="base">
              <a:spcBef>
                <a:spcPct val="0"/>
              </a:spcBef>
              <a:spcAft>
                <a:spcPct val="0"/>
              </a:spcAft>
              <a:defRPr>
                <a:solidFill>
                  <a:schemeClr val="tx1"/>
                </a:solidFill>
                <a:latin typeface="Lato" panose="020F0502020204030203" pitchFamily="34" charset="0"/>
              </a:defRPr>
            </a:lvl9pPr>
          </a:lstStyle>
          <a:p>
            <a:pPr fontAlgn="base">
              <a:spcBef>
                <a:spcPct val="0"/>
              </a:spcBef>
              <a:spcAft>
                <a:spcPct val="0"/>
              </a:spcAft>
            </a:pPr>
            <a:fld id="{45AFC60C-8DED-764C-ADF1-22749FE59444}" type="slidenum">
              <a:rPr lang="en-US" altLang="en-US">
                <a:latin typeface="Calibri" panose="020F0502020204030204" pitchFamily="34" charset="0"/>
              </a:rPr>
              <a:pPr fontAlgn="base">
                <a:spcBef>
                  <a:spcPct val="0"/>
                </a:spcBef>
                <a:spcAft>
                  <a:spcPct val="0"/>
                </a:spcAft>
              </a:pPr>
              <a:t>27</a:t>
            </a:fld>
            <a:endParaRPr lang="en-US" altLang="en-US">
              <a:latin typeface="Calibri" panose="020F0502020204030204" pitchFamily="34" charset="0"/>
            </a:endParaRPr>
          </a:p>
        </p:txBody>
      </p:sp>
    </p:spTree>
    <p:extLst>
      <p:ext uri="{BB962C8B-B14F-4D97-AF65-F5344CB8AC3E}">
        <p14:creationId xmlns:p14="http://schemas.microsoft.com/office/powerpoint/2010/main" val="3899574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orz Log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4" name="Title 4"/>
          <p:cNvSpPr>
            <a:spLocks noGrp="1"/>
          </p:cNvSpPr>
          <p:nvPr>
            <p:ph type="title"/>
          </p:nvPr>
        </p:nvSpPr>
        <p:spPr>
          <a:xfrm>
            <a:off x="1" y="-1125027"/>
            <a:ext cx="6657053" cy="1031188"/>
          </a:xfrm>
          <a:prstGeom prst="rect">
            <a:avLst/>
          </a:prstGeom>
        </p:spPr>
        <p:txBody>
          <a:bodyPr/>
          <a:lstStyle/>
          <a:p>
            <a:endParaRPr lang="en-US" dirty="0"/>
          </a:p>
        </p:txBody>
      </p:sp>
      <p:pic>
        <p:nvPicPr>
          <p:cNvPr id="7" name="Picture 5" descr="Logo, Smith School of Business at Queen's University">
            <a:extLst>
              <a:ext uri="{FF2B5EF4-FFF2-40B4-BE49-F238E27FC236}">
                <a16:creationId xmlns:a16="http://schemas.microsoft.com/office/drawing/2014/main" id="{D375EFC2-EA41-EC41-AAF4-905A209B043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43516" y="2831451"/>
            <a:ext cx="6256968" cy="1195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3929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itle 1"/>
          <p:cNvSpPr>
            <a:spLocks noGrp="1"/>
          </p:cNvSpPr>
          <p:nvPr>
            <p:ph type="title"/>
          </p:nvPr>
        </p:nvSpPr>
        <p:spPr>
          <a:xfrm>
            <a:off x="0" y="-1155893"/>
            <a:ext cx="7886700" cy="1031188"/>
          </a:xfrm>
          <a:prstGeom prst="rect">
            <a:avLst/>
          </a:prstGeom>
        </p:spPr>
        <p:txBody>
          <a:bodyPr/>
          <a:lstStyle/>
          <a:p>
            <a:endParaRPr lang="en-US" dirty="0"/>
          </a:p>
        </p:txBody>
      </p:sp>
      <p:sp>
        <p:nvSpPr>
          <p:cNvPr id="7" name="Date Placeholder 4">
            <a:extLst>
              <a:ext uri="{FF2B5EF4-FFF2-40B4-BE49-F238E27FC236}">
                <a16:creationId xmlns:a16="http://schemas.microsoft.com/office/drawing/2014/main" id="{95EDC8A3-9F70-B84D-ACB1-7D6522A3F7D4}"/>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sp>
        <p:nvSpPr>
          <p:cNvPr id="4" name="TextBox 6">
            <a:extLst>
              <a:ext uri="{FF2B5EF4-FFF2-40B4-BE49-F238E27FC236}">
                <a16:creationId xmlns:a16="http://schemas.microsoft.com/office/drawing/2014/main" id="{BEC938B4-8C74-0743-BAC3-9EEC710126BF}"/>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6" name="Footer Placeholder 5">
            <a:extLst>
              <a:ext uri="{FF2B5EF4-FFF2-40B4-BE49-F238E27FC236}">
                <a16:creationId xmlns:a16="http://schemas.microsoft.com/office/drawing/2014/main" id="{C2B489DA-E72A-1F4E-BEF5-0312184B5EB2}"/>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155850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Shapes">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0" y="-1155893"/>
            <a:ext cx="7886700" cy="1031188"/>
          </a:xfrm>
          <a:prstGeom prst="rect">
            <a:avLst/>
          </a:prstGeom>
        </p:spPr>
        <p:txBody>
          <a:bodyPr/>
          <a:lstStyle/>
          <a:p>
            <a:endParaRPr lang="en-US" dirty="0"/>
          </a:p>
        </p:txBody>
      </p:sp>
      <p:sp>
        <p:nvSpPr>
          <p:cNvPr id="7" name="Date Placeholder 4">
            <a:extLst>
              <a:ext uri="{FF2B5EF4-FFF2-40B4-BE49-F238E27FC236}">
                <a16:creationId xmlns:a16="http://schemas.microsoft.com/office/drawing/2014/main" id="{E15501C6-CFF6-AE44-ACEB-2DDE70C34597}"/>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sp>
        <p:nvSpPr>
          <p:cNvPr id="4" name="TextBox 6">
            <a:extLst>
              <a:ext uri="{FF2B5EF4-FFF2-40B4-BE49-F238E27FC236}">
                <a16:creationId xmlns:a16="http://schemas.microsoft.com/office/drawing/2014/main" id="{C25B058C-572B-2948-BB5A-BF58DC8A957E}"/>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6" name="Footer Placeholder 5">
            <a:extLst>
              <a:ext uri="{FF2B5EF4-FFF2-40B4-BE49-F238E27FC236}">
                <a16:creationId xmlns:a16="http://schemas.microsoft.com/office/drawing/2014/main" id="{993F8292-AEEF-E246-9277-CA1B60B607E6}"/>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2318274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32815" y="1026692"/>
            <a:ext cx="2949178" cy="490644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Content Placeholder 2"/>
          <p:cNvSpPr>
            <a:spLocks noGrp="1"/>
          </p:cNvSpPr>
          <p:nvPr>
            <p:ph idx="1"/>
          </p:nvPr>
        </p:nvSpPr>
        <p:spPr>
          <a:xfrm>
            <a:off x="3590365" y="1026692"/>
            <a:ext cx="4629150" cy="489672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4">
            <a:extLst>
              <a:ext uri="{FF2B5EF4-FFF2-40B4-BE49-F238E27FC236}">
                <a16:creationId xmlns:a16="http://schemas.microsoft.com/office/drawing/2014/main" id="{7F92EA5F-B364-A34F-AA87-249D4D12807F}"/>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cxnSp>
        <p:nvCxnSpPr>
          <p:cNvPr id="10" name="Straight Connector 9" descr="&quot;&quot;">
            <a:extLst>
              <a:ext uri="{FF2B5EF4-FFF2-40B4-BE49-F238E27FC236}">
                <a16:creationId xmlns:a16="http://schemas.microsoft.com/office/drawing/2014/main" id="{E5A885DA-BFA6-6946-BFB2-CC9000B5CA63}"/>
              </a:ext>
            </a:extLst>
          </p:cNvPr>
          <p:cNvCxnSpPr>
            <a:cxnSpLocks/>
          </p:cNvCxnSpPr>
          <p:nvPr userDrawn="1"/>
        </p:nvCxnSpPr>
        <p:spPr>
          <a:xfrm>
            <a:off x="1" y="679823"/>
            <a:ext cx="7207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id="{F765A8AB-B13B-9944-A93B-DD77F6A07E47}"/>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7" name="TextBox 6">
            <a:extLst>
              <a:ext uri="{FF2B5EF4-FFF2-40B4-BE49-F238E27FC236}">
                <a16:creationId xmlns:a16="http://schemas.microsoft.com/office/drawing/2014/main" id="{63FD2961-3D87-414F-A35C-29BF03D3678C}"/>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8" name="Footer Placeholder 5">
            <a:extLst>
              <a:ext uri="{FF2B5EF4-FFF2-40B4-BE49-F238E27FC236}">
                <a16:creationId xmlns:a16="http://schemas.microsoft.com/office/drawing/2014/main" id="{63D60881-FD2E-3941-B8AD-267D92069F8D}"/>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1808195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Text Placeholder 3"/>
          <p:cNvSpPr>
            <a:spLocks noGrp="1"/>
          </p:cNvSpPr>
          <p:nvPr>
            <p:ph type="body" sz="half" idx="2"/>
          </p:nvPr>
        </p:nvSpPr>
        <p:spPr>
          <a:xfrm>
            <a:off x="332815" y="1034042"/>
            <a:ext cx="2949178" cy="4700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Picture Placeholder 2"/>
          <p:cNvSpPr>
            <a:spLocks noGrp="1"/>
          </p:cNvSpPr>
          <p:nvPr>
            <p:ph type="pic" idx="1"/>
          </p:nvPr>
        </p:nvSpPr>
        <p:spPr>
          <a:xfrm>
            <a:off x="3590365" y="1034042"/>
            <a:ext cx="4629150" cy="4690536"/>
          </a:xfrm>
        </p:spPr>
        <p:txBody>
          <a:bodyPr rtlCol="0">
            <a:no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p>
        </p:txBody>
      </p:sp>
      <p:sp>
        <p:nvSpPr>
          <p:cNvPr id="10" name="Date Placeholder 4">
            <a:extLst>
              <a:ext uri="{FF2B5EF4-FFF2-40B4-BE49-F238E27FC236}">
                <a16:creationId xmlns:a16="http://schemas.microsoft.com/office/drawing/2014/main" id="{F538A690-4380-0A42-AE83-DCEF3C9CEFE1}"/>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cxnSp>
        <p:nvCxnSpPr>
          <p:cNvPr id="11" name="Straight Connector 10" descr="&quot;&quot;">
            <a:extLst>
              <a:ext uri="{FF2B5EF4-FFF2-40B4-BE49-F238E27FC236}">
                <a16:creationId xmlns:a16="http://schemas.microsoft.com/office/drawing/2014/main" id="{2B0741F3-EBDA-0045-84C5-1884A7607E15}"/>
              </a:ext>
            </a:extLst>
          </p:cNvPr>
          <p:cNvCxnSpPr>
            <a:cxnSpLocks/>
          </p:cNvCxnSpPr>
          <p:nvPr userDrawn="1"/>
        </p:nvCxnSpPr>
        <p:spPr>
          <a:xfrm>
            <a:off x="1" y="679823"/>
            <a:ext cx="7207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itle Placeholder 1">
            <a:extLst>
              <a:ext uri="{FF2B5EF4-FFF2-40B4-BE49-F238E27FC236}">
                <a16:creationId xmlns:a16="http://schemas.microsoft.com/office/drawing/2014/main" id="{7E4B0B0D-7AEC-9648-A512-B5D6D206B8B7}"/>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7" name="TextBox 6">
            <a:extLst>
              <a:ext uri="{FF2B5EF4-FFF2-40B4-BE49-F238E27FC236}">
                <a16:creationId xmlns:a16="http://schemas.microsoft.com/office/drawing/2014/main" id="{DF4296D6-F9AD-BF48-AFE5-E22FCAE39F59}"/>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8" name="Footer Placeholder 5">
            <a:extLst>
              <a:ext uri="{FF2B5EF4-FFF2-40B4-BE49-F238E27FC236}">
                <a16:creationId xmlns:a16="http://schemas.microsoft.com/office/drawing/2014/main" id="{27D20E0E-8CA2-F74D-BC80-63D127751365}"/>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4051596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32815" y="1262761"/>
            <a:ext cx="78867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descr="&quot;&quot;">
            <a:extLst>
              <a:ext uri="{FF2B5EF4-FFF2-40B4-BE49-F238E27FC236}">
                <a16:creationId xmlns:a16="http://schemas.microsoft.com/office/drawing/2014/main" id="{F85CD16B-E017-D14F-9C8C-C46DE78345F1}"/>
              </a:ext>
            </a:extLst>
          </p:cNvPr>
          <p:cNvCxnSpPr>
            <a:cxnSpLocks/>
          </p:cNvCxnSpPr>
          <p:nvPr userDrawn="1"/>
        </p:nvCxnSpPr>
        <p:spPr>
          <a:xfrm>
            <a:off x="1" y="679823"/>
            <a:ext cx="7207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Placeholder 1">
            <a:extLst>
              <a:ext uri="{FF2B5EF4-FFF2-40B4-BE49-F238E27FC236}">
                <a16:creationId xmlns:a16="http://schemas.microsoft.com/office/drawing/2014/main" id="{EDAAA52A-C644-7046-AC2D-2991940C4D4B}"/>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5" name="TextBox 6">
            <a:extLst>
              <a:ext uri="{FF2B5EF4-FFF2-40B4-BE49-F238E27FC236}">
                <a16:creationId xmlns:a16="http://schemas.microsoft.com/office/drawing/2014/main" id="{21C7B9D5-7B1B-BE4F-BF0F-797C751F8BB5}"/>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7" name="Footer Placeholder 5">
            <a:extLst>
              <a:ext uri="{FF2B5EF4-FFF2-40B4-BE49-F238E27FC236}">
                <a16:creationId xmlns:a16="http://schemas.microsoft.com/office/drawing/2014/main" id="{FF08F17B-90D9-0846-8D4F-BCCD4A421CB2}"/>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1508751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950259"/>
            <a:ext cx="1971675" cy="5226704"/>
          </a:xfrm>
          <a:prstGeom prst="rect">
            <a:avLst/>
          </a:prstGeom>
        </p:spPr>
        <p:txBody>
          <a:bodyPr vert="eaVert"/>
          <a:lstStyle>
            <a:lvl1pPr>
              <a:defRPr sz="2400"/>
            </a:lvl1pPr>
          </a:lstStyle>
          <a:p>
            <a:endParaRPr lang="en-US" dirty="0"/>
          </a:p>
        </p:txBody>
      </p:sp>
      <p:sp>
        <p:nvSpPr>
          <p:cNvPr id="3" name="Vertical Text Placeholder 2"/>
          <p:cNvSpPr>
            <a:spLocks noGrp="1"/>
          </p:cNvSpPr>
          <p:nvPr>
            <p:ph type="body" orient="vert" idx="1"/>
          </p:nvPr>
        </p:nvSpPr>
        <p:spPr>
          <a:xfrm>
            <a:off x="628650" y="950259"/>
            <a:ext cx="5800725" cy="522670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6">
            <a:extLst>
              <a:ext uri="{FF2B5EF4-FFF2-40B4-BE49-F238E27FC236}">
                <a16:creationId xmlns:a16="http://schemas.microsoft.com/office/drawing/2014/main" id="{5C6B14D7-0EE7-3B41-A971-0137EF7A922A}"/>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5" name="Footer Placeholder 5">
            <a:extLst>
              <a:ext uri="{FF2B5EF4-FFF2-40B4-BE49-F238E27FC236}">
                <a16:creationId xmlns:a16="http://schemas.microsoft.com/office/drawing/2014/main" id="{5B342DD8-6E70-EE47-9309-89600FAE54FC}"/>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1837480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orz Logo Title Blue">
    <p:spTree>
      <p:nvGrpSpPr>
        <p:cNvPr id="1" name=""/>
        <p:cNvGrpSpPr/>
        <p:nvPr/>
      </p:nvGrpSpPr>
      <p:grpSpPr>
        <a:xfrm>
          <a:off x="0" y="0"/>
          <a:ext cx="0" cy="0"/>
          <a:chOff x="0" y="0"/>
          <a:chExt cx="0" cy="0"/>
        </a:xfrm>
      </p:grpSpPr>
      <p:sp>
        <p:nvSpPr>
          <p:cNvPr id="4" name="Title 4"/>
          <p:cNvSpPr>
            <a:spLocks noGrp="1"/>
          </p:cNvSpPr>
          <p:nvPr>
            <p:ph type="title"/>
          </p:nvPr>
        </p:nvSpPr>
        <p:spPr>
          <a:xfrm>
            <a:off x="1" y="-1125027"/>
            <a:ext cx="6657053" cy="1031188"/>
          </a:xfrm>
          <a:prstGeom prst="rect">
            <a:avLst/>
          </a:prstGeom>
        </p:spPr>
        <p:txBody>
          <a:bodyPr/>
          <a:lstStyle/>
          <a:p>
            <a:endParaRPr lang="en-US" dirty="0"/>
          </a:p>
        </p:txBody>
      </p:sp>
      <p:pic>
        <p:nvPicPr>
          <p:cNvPr id="5" name="Picture 5">
            <a:extLst>
              <a:ext uri="{FF2B5EF4-FFF2-40B4-BE49-F238E27FC236}">
                <a16:creationId xmlns:a16="http://schemas.microsoft.com/office/drawing/2014/main" id="{C02062BB-BB86-A64C-B91A-760199EBB92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43516" y="2833358"/>
            <a:ext cx="6210930" cy="119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9446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Vert Logo Title Blue">
    <p:spTree>
      <p:nvGrpSpPr>
        <p:cNvPr id="1" name=""/>
        <p:cNvGrpSpPr/>
        <p:nvPr/>
      </p:nvGrpSpPr>
      <p:grpSpPr>
        <a:xfrm>
          <a:off x="0" y="0"/>
          <a:ext cx="0" cy="0"/>
          <a:chOff x="0" y="0"/>
          <a:chExt cx="0" cy="0"/>
        </a:xfrm>
      </p:grpSpPr>
      <p:sp>
        <p:nvSpPr>
          <p:cNvPr id="5" name="Title 4"/>
          <p:cNvSpPr>
            <a:spLocks noGrp="1"/>
          </p:cNvSpPr>
          <p:nvPr>
            <p:ph type="title"/>
          </p:nvPr>
        </p:nvSpPr>
        <p:spPr>
          <a:xfrm>
            <a:off x="1" y="-1134081"/>
            <a:ext cx="6657053" cy="1031188"/>
          </a:xfrm>
          <a:prstGeom prst="rect">
            <a:avLst/>
          </a:prstGeom>
        </p:spPr>
        <p:txBody>
          <a:bodyPr/>
          <a:lstStyle/>
          <a:p>
            <a:endParaRPr lang="en-US" dirty="0"/>
          </a:p>
        </p:txBody>
      </p:sp>
      <p:pic>
        <p:nvPicPr>
          <p:cNvPr id="4" name="Picture 5">
            <a:extLst>
              <a:ext uri="{FF2B5EF4-FFF2-40B4-BE49-F238E27FC236}">
                <a16:creationId xmlns:a16="http://schemas.microsoft.com/office/drawing/2014/main" id="{DFB40941-DEC9-524D-ADD8-21C2067B51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43538" y="1792956"/>
            <a:ext cx="3056922" cy="327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2316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Blu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31D6668D-D73D-8F4A-933F-456E52CB9DFC}"/>
              </a:ext>
            </a:extLst>
          </p:cNvPr>
          <p:cNvCxnSpPr>
            <a:cxnSpLocks/>
          </p:cNvCxnSpPr>
          <p:nvPr/>
        </p:nvCxnSpPr>
        <p:spPr>
          <a:xfrm>
            <a:off x="332815" y="4117975"/>
            <a:ext cx="33932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2815" y="609608"/>
            <a:ext cx="5903426" cy="3367041"/>
          </a:xfrm>
          <a:prstGeom prst="rect">
            <a:avLst/>
          </a:prstGeom>
        </p:spPr>
        <p:txBody>
          <a:bodyPr/>
          <a:lstStyle>
            <a:lvl1pPr>
              <a:defRPr sz="4500">
                <a:solidFill>
                  <a:schemeClr val="bg1"/>
                </a:solidFill>
              </a:defRPr>
            </a:lvl1pPr>
          </a:lstStyle>
          <a:p>
            <a:endParaRPr lang="en-US" dirty="0"/>
          </a:p>
        </p:txBody>
      </p:sp>
      <p:sp>
        <p:nvSpPr>
          <p:cNvPr id="7" name="Subtitle 2"/>
          <p:cNvSpPr>
            <a:spLocks noGrp="1"/>
          </p:cNvSpPr>
          <p:nvPr>
            <p:ph type="subTitle" idx="1"/>
          </p:nvPr>
        </p:nvSpPr>
        <p:spPr>
          <a:xfrm>
            <a:off x="332815" y="4314571"/>
            <a:ext cx="6858000" cy="1655762"/>
          </a:xfrm>
        </p:spPr>
        <p:txBody>
          <a:bodyPr>
            <a:noAutofit/>
          </a:bodyPr>
          <a:lstStyle>
            <a:lvl1pPr marL="0" indent="0" algn="l">
              <a:lnSpc>
                <a:spcPct val="100000"/>
              </a:lnSpc>
              <a:spcBef>
                <a:spcPts val="0"/>
              </a:spcBef>
              <a:buNone/>
              <a:defRPr sz="1800" kern="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dirty="0"/>
          </a:p>
        </p:txBody>
      </p:sp>
      <p:sp>
        <p:nvSpPr>
          <p:cNvPr id="5" name="Date Placeholder 4">
            <a:extLst>
              <a:ext uri="{FF2B5EF4-FFF2-40B4-BE49-F238E27FC236}">
                <a16:creationId xmlns:a16="http://schemas.microsoft.com/office/drawing/2014/main" id="{D559DB3B-C0C0-AC4E-9BBD-6843081F956B}"/>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6" name="TextBox 6">
            <a:extLst>
              <a:ext uri="{FF2B5EF4-FFF2-40B4-BE49-F238E27FC236}">
                <a16:creationId xmlns:a16="http://schemas.microsoft.com/office/drawing/2014/main" id="{43044752-E934-194C-8CAD-98B47773800E}"/>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8" name="Footer Placeholder 5">
            <a:extLst>
              <a:ext uri="{FF2B5EF4-FFF2-40B4-BE49-F238E27FC236}">
                <a16:creationId xmlns:a16="http://schemas.microsoft.com/office/drawing/2014/main" id="{BD483B60-0C39-D246-B405-DAB752CE8B07}"/>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4177552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Blu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815" y="1066800"/>
            <a:ext cx="7050952" cy="3324130"/>
          </a:xfrm>
          <a:prstGeom prst="rect">
            <a:avLst/>
          </a:prstGeom>
        </p:spPr>
        <p:txBody>
          <a:bodyPr/>
          <a:lstStyle>
            <a:lvl1pPr>
              <a:defRPr sz="3600">
                <a:solidFill>
                  <a:schemeClr val="bg1"/>
                </a:solidFill>
              </a:defRPr>
            </a:lvl1pPr>
          </a:lstStyle>
          <a:p>
            <a:endParaRPr lang="en-US" dirty="0"/>
          </a:p>
        </p:txBody>
      </p:sp>
      <p:sp>
        <p:nvSpPr>
          <p:cNvPr id="3" name="Text Placeholder 2"/>
          <p:cNvSpPr>
            <a:spLocks noGrp="1"/>
          </p:cNvSpPr>
          <p:nvPr>
            <p:ph type="body" idx="1"/>
          </p:nvPr>
        </p:nvSpPr>
        <p:spPr>
          <a:xfrm>
            <a:off x="332815" y="4544197"/>
            <a:ext cx="7886700" cy="1500187"/>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800">
                <a:solidFill>
                  <a:schemeClr val="bg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endParaRPr lang="en-US" dirty="0"/>
          </a:p>
        </p:txBody>
      </p:sp>
      <p:sp>
        <p:nvSpPr>
          <p:cNvPr id="9" name="Date Placeholder 4">
            <a:extLst>
              <a:ext uri="{FF2B5EF4-FFF2-40B4-BE49-F238E27FC236}">
                <a16:creationId xmlns:a16="http://schemas.microsoft.com/office/drawing/2014/main" id="{B8C14685-7EC0-8943-A89D-A794686745FA}"/>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5" name="TextBox 6">
            <a:extLst>
              <a:ext uri="{FF2B5EF4-FFF2-40B4-BE49-F238E27FC236}">
                <a16:creationId xmlns:a16="http://schemas.microsoft.com/office/drawing/2014/main" id="{C4380B19-98C8-6E43-AB15-999F34C97968}"/>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6" name="Footer Placeholder 5">
            <a:extLst>
              <a:ext uri="{FF2B5EF4-FFF2-40B4-BE49-F238E27FC236}">
                <a16:creationId xmlns:a16="http://schemas.microsoft.com/office/drawing/2014/main" id="{D0F3DB83-72BC-6B49-8EB8-B4CA328B27E9}"/>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67339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Vert Logo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 y="-1134081"/>
            <a:ext cx="6657053" cy="1031188"/>
          </a:xfrm>
          <a:prstGeom prst="rect">
            <a:avLst/>
          </a:prstGeom>
        </p:spPr>
        <p:txBody>
          <a:bodyPr/>
          <a:lstStyle/>
          <a:p>
            <a:endParaRPr lang="en-US" dirty="0"/>
          </a:p>
        </p:txBody>
      </p:sp>
      <p:pic>
        <p:nvPicPr>
          <p:cNvPr id="4" name="Picture 5" descr="Logo, Smith School of Business at Queen's University">
            <a:extLst>
              <a:ext uri="{FF2B5EF4-FFF2-40B4-BE49-F238E27FC236}">
                <a16:creationId xmlns:a16="http://schemas.microsoft.com/office/drawing/2014/main" id="{71E60B9B-5275-CD41-B3A2-C9D79FD0C1D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4035" y="1812636"/>
            <a:ext cx="3035930" cy="32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160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2 Blue">
    <p:spTree>
      <p:nvGrpSpPr>
        <p:cNvPr id="1" name=""/>
        <p:cNvGrpSpPr/>
        <p:nvPr/>
      </p:nvGrpSpPr>
      <p:grpSpPr>
        <a:xfrm>
          <a:off x="0" y="0"/>
          <a:ext cx="0" cy="0"/>
          <a:chOff x="0" y="0"/>
          <a:chExt cx="0" cy="0"/>
        </a:xfrm>
      </p:grpSpPr>
      <p:sp>
        <p:nvSpPr>
          <p:cNvPr id="7" name="Title 4"/>
          <p:cNvSpPr>
            <a:spLocks noGrp="1"/>
          </p:cNvSpPr>
          <p:nvPr>
            <p:ph type="title"/>
          </p:nvPr>
        </p:nvSpPr>
        <p:spPr>
          <a:xfrm>
            <a:off x="1243474" y="2913406"/>
            <a:ext cx="6657053" cy="1031188"/>
          </a:xfrm>
          <a:prstGeom prst="rect">
            <a:avLst/>
          </a:prstGeom>
        </p:spPr>
        <p:txBody>
          <a:bodyPr anchor="ctr" anchorCtr="1"/>
          <a:lstStyle>
            <a:lvl1pPr algn="ctr">
              <a:defRPr sz="3600">
                <a:solidFill>
                  <a:schemeClr val="bg1"/>
                </a:solidFill>
              </a:defRPr>
            </a:lvl1pPr>
          </a:lstStyle>
          <a:p>
            <a:endParaRPr lang="en-US" dirty="0"/>
          </a:p>
        </p:txBody>
      </p:sp>
      <p:sp>
        <p:nvSpPr>
          <p:cNvPr id="6" name="Date Placeholder 4">
            <a:extLst>
              <a:ext uri="{FF2B5EF4-FFF2-40B4-BE49-F238E27FC236}">
                <a16:creationId xmlns:a16="http://schemas.microsoft.com/office/drawing/2014/main" id="{34D574C1-8308-8241-B1E6-20FED38C4B87}"/>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4" name="TextBox 6">
            <a:extLst>
              <a:ext uri="{FF2B5EF4-FFF2-40B4-BE49-F238E27FC236}">
                <a16:creationId xmlns:a16="http://schemas.microsoft.com/office/drawing/2014/main" id="{77724DE8-21DF-B848-B829-F638B5FEDD87}"/>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 name="Footer Placeholder 5">
            <a:extLst>
              <a:ext uri="{FF2B5EF4-FFF2-40B4-BE49-F238E27FC236}">
                <a16:creationId xmlns:a16="http://schemas.microsoft.com/office/drawing/2014/main" id="{D1841B6C-87A2-7141-9291-97ABAD17581A}"/>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2103292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Blue">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A92FBF7D-FF21-6A4C-80B8-6202E0980585}"/>
              </a:ext>
            </a:extLst>
          </p:cNvPr>
          <p:cNvCxnSpPr>
            <a:cxnSpLocks/>
          </p:cNvCxnSpPr>
          <p:nvPr/>
        </p:nvCxnSpPr>
        <p:spPr>
          <a:xfrm>
            <a:off x="1" y="679823"/>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332815" y="1018344"/>
            <a:ext cx="8470526" cy="49145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F47B6A58-3E0F-A341-BEAD-C4D1B22E9187}"/>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10" name="Date Placeholder 4">
            <a:extLst>
              <a:ext uri="{FF2B5EF4-FFF2-40B4-BE49-F238E27FC236}">
                <a16:creationId xmlns:a16="http://schemas.microsoft.com/office/drawing/2014/main" id="{39EA4F18-6A4A-9445-9518-ACD4A63D78A3}"/>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6" name="TextBox 6">
            <a:extLst>
              <a:ext uri="{FF2B5EF4-FFF2-40B4-BE49-F238E27FC236}">
                <a16:creationId xmlns:a16="http://schemas.microsoft.com/office/drawing/2014/main" id="{74D52F91-D460-E74F-BC7F-31B843120ED2}"/>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7" name="Footer Placeholder 5">
            <a:extLst>
              <a:ext uri="{FF2B5EF4-FFF2-40B4-BE49-F238E27FC236}">
                <a16:creationId xmlns:a16="http://schemas.microsoft.com/office/drawing/2014/main" id="{CF4BEFFD-A959-344F-A17D-1D4E2A5BFA38}"/>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1279607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Blu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2814" y="1018344"/>
            <a:ext cx="3941109" cy="49056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1018344"/>
            <a:ext cx="3941109" cy="49056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
            <a:extLst>
              <a:ext uri="{FF2B5EF4-FFF2-40B4-BE49-F238E27FC236}">
                <a16:creationId xmlns:a16="http://schemas.microsoft.com/office/drawing/2014/main" id="{66FE5045-24AA-EB48-86EC-4F20517625A9}"/>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cxnSp>
        <p:nvCxnSpPr>
          <p:cNvPr id="10" name="Straight Connector 9" descr="&quot;&quot;">
            <a:extLst>
              <a:ext uri="{FF2B5EF4-FFF2-40B4-BE49-F238E27FC236}">
                <a16:creationId xmlns:a16="http://schemas.microsoft.com/office/drawing/2014/main" id="{AAF951CC-C72E-2643-B03C-D27B3AE08677}"/>
              </a:ext>
            </a:extLst>
          </p:cNvPr>
          <p:cNvCxnSpPr>
            <a:cxnSpLocks/>
          </p:cNvCxnSpPr>
          <p:nvPr userDrawn="1"/>
        </p:nvCxnSpPr>
        <p:spPr>
          <a:xfrm>
            <a:off x="1" y="679823"/>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Date Placeholder 4">
            <a:extLst>
              <a:ext uri="{FF2B5EF4-FFF2-40B4-BE49-F238E27FC236}">
                <a16:creationId xmlns:a16="http://schemas.microsoft.com/office/drawing/2014/main" id="{0713BE10-0FC9-0546-91B3-F45F1A157131}"/>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7" name="TextBox 6">
            <a:extLst>
              <a:ext uri="{FF2B5EF4-FFF2-40B4-BE49-F238E27FC236}">
                <a16:creationId xmlns:a16="http://schemas.microsoft.com/office/drawing/2014/main" id="{AFE1BA88-9C13-5640-A8D7-7E3DECC697BC}"/>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8" name="Footer Placeholder 5">
            <a:extLst>
              <a:ext uri="{FF2B5EF4-FFF2-40B4-BE49-F238E27FC236}">
                <a16:creationId xmlns:a16="http://schemas.microsoft.com/office/drawing/2014/main" id="{3D1E0C11-3BEC-DC47-A3BE-FEE0AF953E55}"/>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1512699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Blu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2815" y="1018344"/>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35197" y="1976156"/>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334505" y="1018344"/>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34505" y="1976156"/>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FF6CFD-DB11-CC45-BD15-6DBA2DC66CE9}"/>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cxnSp>
        <p:nvCxnSpPr>
          <p:cNvPr id="13" name="Straight Connector 12" descr="&quot;&quot;">
            <a:extLst>
              <a:ext uri="{FF2B5EF4-FFF2-40B4-BE49-F238E27FC236}">
                <a16:creationId xmlns:a16="http://schemas.microsoft.com/office/drawing/2014/main" id="{6C18CC84-4F4C-1F43-82B4-E9B3BD451013}"/>
              </a:ext>
            </a:extLst>
          </p:cNvPr>
          <p:cNvCxnSpPr>
            <a:cxnSpLocks/>
          </p:cNvCxnSpPr>
          <p:nvPr userDrawn="1"/>
        </p:nvCxnSpPr>
        <p:spPr>
          <a:xfrm>
            <a:off x="1" y="679823"/>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Date Placeholder 4">
            <a:extLst>
              <a:ext uri="{FF2B5EF4-FFF2-40B4-BE49-F238E27FC236}">
                <a16:creationId xmlns:a16="http://schemas.microsoft.com/office/drawing/2014/main" id="{C9D57070-E3B5-A24E-A08E-955ED6116811}"/>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9" name="TextBox 6">
            <a:extLst>
              <a:ext uri="{FF2B5EF4-FFF2-40B4-BE49-F238E27FC236}">
                <a16:creationId xmlns:a16="http://schemas.microsoft.com/office/drawing/2014/main" id="{4B5AD9C8-27CF-2A49-8F61-87F2FFDF59F2}"/>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10" name="Footer Placeholder 5">
            <a:extLst>
              <a:ext uri="{FF2B5EF4-FFF2-40B4-BE49-F238E27FC236}">
                <a16:creationId xmlns:a16="http://schemas.microsoft.com/office/drawing/2014/main" id="{47929B36-B79C-8540-B327-14A822F5F6E0}"/>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3058978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92DCAB0F-D24D-B546-BCA9-068E9DA023EF}"/>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cxnSp>
        <p:nvCxnSpPr>
          <p:cNvPr id="8" name="Straight Connector 7" descr="&quot;&quot;">
            <a:extLst>
              <a:ext uri="{FF2B5EF4-FFF2-40B4-BE49-F238E27FC236}">
                <a16:creationId xmlns:a16="http://schemas.microsoft.com/office/drawing/2014/main" id="{56683D23-7C72-ED46-BD68-A2E972E2B3F5}"/>
              </a:ext>
            </a:extLst>
          </p:cNvPr>
          <p:cNvCxnSpPr>
            <a:cxnSpLocks/>
          </p:cNvCxnSpPr>
          <p:nvPr userDrawn="1"/>
        </p:nvCxnSpPr>
        <p:spPr>
          <a:xfrm>
            <a:off x="1" y="679823"/>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Date Placeholder 4">
            <a:extLst>
              <a:ext uri="{FF2B5EF4-FFF2-40B4-BE49-F238E27FC236}">
                <a16:creationId xmlns:a16="http://schemas.microsoft.com/office/drawing/2014/main" id="{FB51A944-59D8-064E-B75F-48DAA6A85A00}"/>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5" name="TextBox 6">
            <a:extLst>
              <a:ext uri="{FF2B5EF4-FFF2-40B4-BE49-F238E27FC236}">
                <a16:creationId xmlns:a16="http://schemas.microsoft.com/office/drawing/2014/main" id="{D1434D69-A1F0-F048-AB0F-0750C6336657}"/>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6" name="Footer Placeholder 5">
            <a:extLst>
              <a:ext uri="{FF2B5EF4-FFF2-40B4-BE49-F238E27FC236}">
                <a16:creationId xmlns:a16="http://schemas.microsoft.com/office/drawing/2014/main" id="{248EB563-AFB8-574F-B908-FDEC3E1B1399}"/>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2199743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
        <p:nvSpPr>
          <p:cNvPr id="5" name="Title 1"/>
          <p:cNvSpPr>
            <a:spLocks noGrp="1"/>
          </p:cNvSpPr>
          <p:nvPr>
            <p:ph type="title"/>
          </p:nvPr>
        </p:nvSpPr>
        <p:spPr>
          <a:xfrm>
            <a:off x="0" y="-1155893"/>
            <a:ext cx="7886700" cy="1031188"/>
          </a:xfrm>
          <a:prstGeom prst="rect">
            <a:avLst/>
          </a:prstGeom>
        </p:spPr>
        <p:txBody>
          <a:bodyPr/>
          <a:lstStyle/>
          <a:p>
            <a:endParaRPr lang="en-US" dirty="0"/>
          </a:p>
        </p:txBody>
      </p:sp>
      <p:sp>
        <p:nvSpPr>
          <p:cNvPr id="7" name="Date Placeholder 4">
            <a:extLst>
              <a:ext uri="{FF2B5EF4-FFF2-40B4-BE49-F238E27FC236}">
                <a16:creationId xmlns:a16="http://schemas.microsoft.com/office/drawing/2014/main" id="{0A5A6A9A-A7FB-F64C-9B76-4504FA12991A}"/>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4" name="TextBox 6">
            <a:extLst>
              <a:ext uri="{FF2B5EF4-FFF2-40B4-BE49-F238E27FC236}">
                <a16:creationId xmlns:a16="http://schemas.microsoft.com/office/drawing/2014/main" id="{7819E62F-441B-1449-8366-900B45DBC207}"/>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6" name="Footer Placeholder 5">
            <a:extLst>
              <a:ext uri="{FF2B5EF4-FFF2-40B4-BE49-F238E27FC236}">
                <a16:creationId xmlns:a16="http://schemas.microsoft.com/office/drawing/2014/main" id="{311BAC0D-703B-8B48-BDE2-F649D79D1AEC}"/>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28288921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ith Shapes Blu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0" y="-1155893"/>
            <a:ext cx="7886700" cy="1031188"/>
          </a:xfrm>
          <a:prstGeom prst="rect">
            <a:avLst/>
          </a:prstGeom>
        </p:spPr>
        <p:txBody>
          <a:bodyPr/>
          <a:lstStyle/>
          <a:p>
            <a:endParaRPr lang="en-US" dirty="0"/>
          </a:p>
        </p:txBody>
      </p:sp>
      <p:sp>
        <p:nvSpPr>
          <p:cNvPr id="7" name="Date Placeholder 4">
            <a:extLst>
              <a:ext uri="{FF2B5EF4-FFF2-40B4-BE49-F238E27FC236}">
                <a16:creationId xmlns:a16="http://schemas.microsoft.com/office/drawing/2014/main" id="{47E2C0C1-F9D8-4B47-B111-7167E1A7111C}"/>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Tree>
    <p:extLst>
      <p:ext uri="{BB962C8B-B14F-4D97-AF65-F5344CB8AC3E}">
        <p14:creationId xmlns:p14="http://schemas.microsoft.com/office/powerpoint/2010/main" val="3782888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Blue">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32815" y="1154448"/>
            <a:ext cx="2949178" cy="400632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Content Placeholder 2"/>
          <p:cNvSpPr>
            <a:spLocks noGrp="1"/>
          </p:cNvSpPr>
          <p:nvPr>
            <p:ph idx="1"/>
          </p:nvPr>
        </p:nvSpPr>
        <p:spPr>
          <a:xfrm>
            <a:off x="3590365" y="1154448"/>
            <a:ext cx="4629150" cy="399839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9790BFFB-E36E-1643-9341-31795A4E2E3E}"/>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cxnSp>
        <p:nvCxnSpPr>
          <p:cNvPr id="10" name="Straight Connector 9" descr="&quot;&quot;">
            <a:extLst>
              <a:ext uri="{FF2B5EF4-FFF2-40B4-BE49-F238E27FC236}">
                <a16:creationId xmlns:a16="http://schemas.microsoft.com/office/drawing/2014/main" id="{AA67D092-175C-EE41-9D2E-63D5A96DBFBC}"/>
              </a:ext>
            </a:extLst>
          </p:cNvPr>
          <p:cNvCxnSpPr>
            <a:cxnSpLocks/>
          </p:cNvCxnSpPr>
          <p:nvPr userDrawn="1"/>
        </p:nvCxnSpPr>
        <p:spPr>
          <a:xfrm>
            <a:off x="1" y="679823"/>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Date Placeholder 4">
            <a:extLst>
              <a:ext uri="{FF2B5EF4-FFF2-40B4-BE49-F238E27FC236}">
                <a16:creationId xmlns:a16="http://schemas.microsoft.com/office/drawing/2014/main" id="{0D3E6EE9-EBBA-4944-8128-F3084553A41E}"/>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7" name="TextBox 6">
            <a:extLst>
              <a:ext uri="{FF2B5EF4-FFF2-40B4-BE49-F238E27FC236}">
                <a16:creationId xmlns:a16="http://schemas.microsoft.com/office/drawing/2014/main" id="{E04A4FFD-1EDD-ED4D-A804-F00B630E610A}"/>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8" name="Footer Placeholder 5">
            <a:extLst>
              <a:ext uri="{FF2B5EF4-FFF2-40B4-BE49-F238E27FC236}">
                <a16:creationId xmlns:a16="http://schemas.microsoft.com/office/drawing/2014/main" id="{60D57A74-3E43-B84E-91F5-318C191F4867}"/>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397201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Blue">
    <p:spTree>
      <p:nvGrpSpPr>
        <p:cNvPr id="1" name=""/>
        <p:cNvGrpSpPr/>
        <p:nvPr/>
      </p:nvGrpSpPr>
      <p:grpSpPr>
        <a:xfrm>
          <a:off x="0" y="0"/>
          <a:ext cx="0" cy="0"/>
          <a:chOff x="0" y="0"/>
          <a:chExt cx="0" cy="0"/>
        </a:xfrm>
      </p:grpSpPr>
      <p:sp>
        <p:nvSpPr>
          <p:cNvPr id="9" name="Text Placeholder 3"/>
          <p:cNvSpPr>
            <a:spLocks noGrp="1"/>
          </p:cNvSpPr>
          <p:nvPr>
            <p:ph type="body" sz="half" idx="2"/>
          </p:nvPr>
        </p:nvSpPr>
        <p:spPr>
          <a:xfrm>
            <a:off x="332815" y="1055836"/>
            <a:ext cx="2949178" cy="485189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3" name="Picture Placeholder 2"/>
          <p:cNvSpPr>
            <a:spLocks noGrp="1"/>
          </p:cNvSpPr>
          <p:nvPr>
            <p:ph type="pic" idx="1"/>
          </p:nvPr>
        </p:nvSpPr>
        <p:spPr>
          <a:xfrm>
            <a:off x="3590365" y="1055836"/>
            <a:ext cx="4629150" cy="4841834"/>
          </a:xfrm>
        </p:spPr>
        <p:txBody>
          <a:bodyPr rtlCol="0">
            <a:no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dirty="0"/>
              <a:t>Click icon to add picture</a:t>
            </a:r>
          </a:p>
        </p:txBody>
      </p:sp>
      <p:sp>
        <p:nvSpPr>
          <p:cNvPr id="10" name="Title Placeholder 1">
            <a:extLst>
              <a:ext uri="{FF2B5EF4-FFF2-40B4-BE49-F238E27FC236}">
                <a16:creationId xmlns:a16="http://schemas.microsoft.com/office/drawing/2014/main" id="{E9EB7B10-56AA-9B44-BF6F-4CE246567C56}"/>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cxnSp>
        <p:nvCxnSpPr>
          <p:cNvPr id="11" name="Straight Connector 10" descr="&quot;&quot;">
            <a:extLst>
              <a:ext uri="{FF2B5EF4-FFF2-40B4-BE49-F238E27FC236}">
                <a16:creationId xmlns:a16="http://schemas.microsoft.com/office/drawing/2014/main" id="{EC011F32-F1D7-4344-8836-6192A8DDADB7}"/>
              </a:ext>
            </a:extLst>
          </p:cNvPr>
          <p:cNvCxnSpPr>
            <a:cxnSpLocks/>
          </p:cNvCxnSpPr>
          <p:nvPr userDrawn="1"/>
        </p:nvCxnSpPr>
        <p:spPr>
          <a:xfrm>
            <a:off x="1" y="679823"/>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Date Placeholder 4">
            <a:extLst>
              <a:ext uri="{FF2B5EF4-FFF2-40B4-BE49-F238E27FC236}">
                <a16:creationId xmlns:a16="http://schemas.microsoft.com/office/drawing/2014/main" id="{34B89BD2-D91C-D84F-8E67-FEA69B4F2AC3}"/>
              </a:ext>
            </a:extLst>
          </p:cNvPr>
          <p:cNvSpPr>
            <a:spLocks noGrp="1"/>
          </p:cNvSpPr>
          <p:nvPr>
            <p:ph type="dt" sz="half" idx="10"/>
          </p:nvPr>
        </p:nvSpPr>
        <p:spPr>
          <a:xfrm>
            <a:off x="332815" y="6356351"/>
            <a:ext cx="2057400" cy="365125"/>
          </a:xfrm>
        </p:spPr>
        <p:txBody>
          <a:bodyPr/>
          <a:lstStyle>
            <a:lvl1pPr>
              <a:defRPr/>
            </a:lvl1pPr>
          </a:lstStyle>
          <a:p>
            <a:pPr>
              <a:defRPr/>
            </a:pPr>
            <a:endParaRPr lang="en-US"/>
          </a:p>
        </p:txBody>
      </p:sp>
      <p:sp>
        <p:nvSpPr>
          <p:cNvPr id="7" name="TextBox 6">
            <a:extLst>
              <a:ext uri="{FF2B5EF4-FFF2-40B4-BE49-F238E27FC236}">
                <a16:creationId xmlns:a16="http://schemas.microsoft.com/office/drawing/2014/main" id="{D62B4884-F1A6-FE4C-9A76-8E04E30B23FD}"/>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8" name="Footer Placeholder 5">
            <a:extLst>
              <a:ext uri="{FF2B5EF4-FFF2-40B4-BE49-F238E27FC236}">
                <a16:creationId xmlns:a16="http://schemas.microsoft.com/office/drawing/2014/main" id="{B68EAC69-CF17-4243-9789-0BE58A6CB2C7}"/>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164009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Vertical Text Blue">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413373B8-44E3-804D-85E7-5D9C6A045B29}"/>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cxnSp>
        <p:nvCxnSpPr>
          <p:cNvPr id="8" name="Straight Connector 7" descr="&quot;&quot;">
            <a:extLst>
              <a:ext uri="{FF2B5EF4-FFF2-40B4-BE49-F238E27FC236}">
                <a16:creationId xmlns:a16="http://schemas.microsoft.com/office/drawing/2014/main" id="{B7D155D2-47C0-8344-9CA2-3DB2414C06FE}"/>
              </a:ext>
            </a:extLst>
          </p:cNvPr>
          <p:cNvCxnSpPr>
            <a:cxnSpLocks/>
          </p:cNvCxnSpPr>
          <p:nvPr userDrawn="1"/>
        </p:nvCxnSpPr>
        <p:spPr>
          <a:xfrm>
            <a:off x="1" y="679823"/>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6">
            <a:extLst>
              <a:ext uri="{FF2B5EF4-FFF2-40B4-BE49-F238E27FC236}">
                <a16:creationId xmlns:a16="http://schemas.microsoft.com/office/drawing/2014/main" id="{3A74604A-6C5D-8743-85E6-AB1929F4B35A}"/>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7" name="Footer Placeholder 5">
            <a:extLst>
              <a:ext uri="{FF2B5EF4-FFF2-40B4-BE49-F238E27FC236}">
                <a16:creationId xmlns:a16="http://schemas.microsoft.com/office/drawing/2014/main" id="{741B7075-ACBC-4A43-8A74-04AE35D5D631}"/>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333266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descr="&quot;&quot;">
            <a:extLst>
              <a:ext uri="{FF2B5EF4-FFF2-40B4-BE49-F238E27FC236}">
                <a16:creationId xmlns:a16="http://schemas.microsoft.com/office/drawing/2014/main" id="{6BF4A8A5-9C1B-9A41-8873-44DC288043B0}"/>
              </a:ext>
            </a:extLst>
          </p:cNvPr>
          <p:cNvCxnSpPr>
            <a:cxnSpLocks/>
          </p:cNvCxnSpPr>
          <p:nvPr/>
        </p:nvCxnSpPr>
        <p:spPr>
          <a:xfrm>
            <a:off x="332815" y="4117975"/>
            <a:ext cx="339329"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2815" y="609608"/>
            <a:ext cx="5903426" cy="3367041"/>
          </a:xfrm>
          <a:prstGeom prst="rect">
            <a:avLst/>
          </a:prstGeom>
        </p:spPr>
        <p:txBody>
          <a:bodyPr/>
          <a:lstStyle>
            <a:lvl1pPr>
              <a:defRPr sz="4500"/>
            </a:lvl1pPr>
          </a:lstStyle>
          <a:p>
            <a:endParaRPr lang="en-US" dirty="0"/>
          </a:p>
        </p:txBody>
      </p:sp>
      <p:sp>
        <p:nvSpPr>
          <p:cNvPr id="7" name="Subtitle 2"/>
          <p:cNvSpPr>
            <a:spLocks noGrp="1"/>
          </p:cNvSpPr>
          <p:nvPr>
            <p:ph type="subTitle" idx="1"/>
          </p:nvPr>
        </p:nvSpPr>
        <p:spPr>
          <a:xfrm>
            <a:off x="332815" y="4314571"/>
            <a:ext cx="6858000" cy="1655762"/>
          </a:xfrm>
        </p:spPr>
        <p:txBody>
          <a:bodyPr>
            <a:noAutofit/>
          </a:bodyPr>
          <a:lstStyle>
            <a:lvl1pPr marL="0" indent="0" algn="l">
              <a:lnSpc>
                <a:spcPct val="100000"/>
              </a:lnSpc>
              <a:spcBef>
                <a:spcPts val="0"/>
              </a:spcBef>
              <a:buNone/>
              <a:defRPr sz="1800" kern="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dirty="0"/>
          </a:p>
        </p:txBody>
      </p:sp>
      <p:sp>
        <p:nvSpPr>
          <p:cNvPr id="6" name="Date Placeholder 4">
            <a:extLst>
              <a:ext uri="{FF2B5EF4-FFF2-40B4-BE49-F238E27FC236}">
                <a16:creationId xmlns:a16="http://schemas.microsoft.com/office/drawing/2014/main" id="{B848E979-8E86-C341-A32D-7C3B948E8A90}"/>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sp>
        <p:nvSpPr>
          <p:cNvPr id="8" name="TextBox 6">
            <a:extLst>
              <a:ext uri="{FF2B5EF4-FFF2-40B4-BE49-F238E27FC236}">
                <a16:creationId xmlns:a16="http://schemas.microsoft.com/office/drawing/2014/main" id="{0E202BBA-D95F-A145-88C3-1D58B1CCC0FD}"/>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9" name="Footer Placeholder 5">
            <a:extLst>
              <a:ext uri="{FF2B5EF4-FFF2-40B4-BE49-F238E27FC236}">
                <a16:creationId xmlns:a16="http://schemas.microsoft.com/office/drawing/2014/main" id="{FEB1644B-1D61-4A4D-862D-382FB35B325F}"/>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1135262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Blu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17175"/>
            <a:ext cx="1971675" cy="5459787"/>
          </a:xfrm>
          <a:prstGeom prst="rect">
            <a:avLst/>
          </a:prstGeom>
        </p:spPr>
        <p:txBody>
          <a:bodyPr vert="eaVert"/>
          <a:lstStyle>
            <a:lvl1pPr>
              <a:defRPr sz="2400"/>
            </a:lvl1pPr>
          </a:lstStyle>
          <a:p>
            <a:endParaRPr lang="en-US" dirty="0"/>
          </a:p>
        </p:txBody>
      </p:sp>
      <p:sp>
        <p:nvSpPr>
          <p:cNvPr id="3" name="Vertical Text Placeholder 2"/>
          <p:cNvSpPr>
            <a:spLocks noGrp="1"/>
          </p:cNvSpPr>
          <p:nvPr>
            <p:ph type="body" orient="vert" idx="1"/>
          </p:nvPr>
        </p:nvSpPr>
        <p:spPr>
          <a:xfrm>
            <a:off x="628650" y="717175"/>
            <a:ext cx="5800725" cy="54597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6">
            <a:extLst>
              <a:ext uri="{FF2B5EF4-FFF2-40B4-BE49-F238E27FC236}">
                <a16:creationId xmlns:a16="http://schemas.microsoft.com/office/drawing/2014/main" id="{F3D2E799-8B20-C94D-838B-74B8E6F77753}"/>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solidFill>
                  <a:schemeClr val="bg1"/>
                </a:solidFill>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solidFill>
                <a:schemeClr val="bg1"/>
              </a:solidFill>
              <a:latin typeface="Lato Black" panose="020F0502020204030203" pitchFamily="34" charset="0"/>
              <a:ea typeface="Lato Black" panose="020F0502020204030203" pitchFamily="34" charset="0"/>
              <a:cs typeface="Lato Black" panose="020F0502020204030203" pitchFamily="34" charset="0"/>
            </a:endParaRPr>
          </a:p>
        </p:txBody>
      </p:sp>
      <p:sp>
        <p:nvSpPr>
          <p:cNvPr id="5" name="Footer Placeholder 5">
            <a:extLst>
              <a:ext uri="{FF2B5EF4-FFF2-40B4-BE49-F238E27FC236}">
                <a16:creationId xmlns:a16="http://schemas.microsoft.com/office/drawing/2014/main" id="{BC4A9406-292F-E64D-8A61-408FCB35CCD0}"/>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bg1"/>
                </a:solidFill>
                <a:latin typeface="+mn-lt"/>
              </a:defRPr>
            </a:lvl1pPr>
          </a:lstStyle>
          <a:p>
            <a:pPr>
              <a:defRPr/>
            </a:pPr>
            <a:endParaRPr lang="en-US" dirty="0">
              <a:solidFill>
                <a:schemeClr val="bg1"/>
              </a:solidFill>
            </a:endParaRPr>
          </a:p>
        </p:txBody>
      </p:sp>
    </p:spTree>
    <p:extLst>
      <p:ext uri="{BB962C8B-B14F-4D97-AF65-F5344CB8AC3E}">
        <p14:creationId xmlns:p14="http://schemas.microsoft.com/office/powerpoint/2010/main" val="1045876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2815" y="1066800"/>
            <a:ext cx="7050952" cy="3324130"/>
          </a:xfrm>
          <a:prstGeom prst="rect">
            <a:avLst/>
          </a:prstGeom>
        </p:spPr>
        <p:txBody>
          <a:bodyPr/>
          <a:lstStyle>
            <a:lvl1pPr>
              <a:defRPr sz="3600"/>
            </a:lvl1pPr>
          </a:lstStyle>
          <a:p>
            <a:endParaRPr lang="en-US" dirty="0"/>
          </a:p>
        </p:txBody>
      </p:sp>
      <p:sp>
        <p:nvSpPr>
          <p:cNvPr id="3" name="Text Placeholder 2"/>
          <p:cNvSpPr>
            <a:spLocks noGrp="1"/>
          </p:cNvSpPr>
          <p:nvPr>
            <p:ph type="body" idx="1"/>
          </p:nvPr>
        </p:nvSpPr>
        <p:spPr>
          <a:xfrm>
            <a:off x="332815" y="4544197"/>
            <a:ext cx="7886700" cy="1500187"/>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endParaRPr lang="en-US" dirty="0"/>
          </a:p>
        </p:txBody>
      </p:sp>
      <p:sp>
        <p:nvSpPr>
          <p:cNvPr id="7" name="Date Placeholder 4">
            <a:extLst>
              <a:ext uri="{FF2B5EF4-FFF2-40B4-BE49-F238E27FC236}">
                <a16:creationId xmlns:a16="http://schemas.microsoft.com/office/drawing/2014/main" id="{28C9296D-D687-884A-81CE-294B84B97A31}"/>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sp>
        <p:nvSpPr>
          <p:cNvPr id="5" name="TextBox 6">
            <a:extLst>
              <a:ext uri="{FF2B5EF4-FFF2-40B4-BE49-F238E27FC236}">
                <a16:creationId xmlns:a16="http://schemas.microsoft.com/office/drawing/2014/main" id="{09916954-0779-414F-8631-A7BC6B3874D2}"/>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6" name="Footer Placeholder 5">
            <a:extLst>
              <a:ext uri="{FF2B5EF4-FFF2-40B4-BE49-F238E27FC236}">
                <a16:creationId xmlns:a16="http://schemas.microsoft.com/office/drawing/2014/main" id="{C64D9847-519E-2644-A7F2-5AA4AD9866F5}"/>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1025270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 name="Title 4"/>
          <p:cNvSpPr>
            <a:spLocks noGrp="1"/>
          </p:cNvSpPr>
          <p:nvPr>
            <p:ph type="title"/>
          </p:nvPr>
        </p:nvSpPr>
        <p:spPr>
          <a:xfrm>
            <a:off x="1243474" y="2913406"/>
            <a:ext cx="6657053" cy="1031188"/>
          </a:xfrm>
          <a:prstGeom prst="rect">
            <a:avLst/>
          </a:prstGeom>
        </p:spPr>
        <p:txBody>
          <a:bodyPr anchor="ctr" anchorCtr="1"/>
          <a:lstStyle>
            <a:lvl1pPr algn="ctr">
              <a:defRPr sz="3600"/>
            </a:lvl1pPr>
          </a:lstStyle>
          <a:p>
            <a:endParaRPr lang="en-US" dirty="0"/>
          </a:p>
        </p:txBody>
      </p:sp>
      <p:sp>
        <p:nvSpPr>
          <p:cNvPr id="6" name="Date Placeholder 4">
            <a:extLst>
              <a:ext uri="{FF2B5EF4-FFF2-40B4-BE49-F238E27FC236}">
                <a16:creationId xmlns:a16="http://schemas.microsoft.com/office/drawing/2014/main" id="{39C13572-9922-084A-8E4A-B0248AA77F5B}"/>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sp>
        <p:nvSpPr>
          <p:cNvPr id="4" name="TextBox 6">
            <a:extLst>
              <a:ext uri="{FF2B5EF4-FFF2-40B4-BE49-F238E27FC236}">
                <a16:creationId xmlns:a16="http://schemas.microsoft.com/office/drawing/2014/main" id="{F1094CF6-6FDF-234C-895A-3FDF8685F9AD}"/>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5" name="Footer Placeholder 5">
            <a:extLst>
              <a:ext uri="{FF2B5EF4-FFF2-40B4-BE49-F238E27FC236}">
                <a16:creationId xmlns:a16="http://schemas.microsoft.com/office/drawing/2014/main" id="{FC58F9AC-F2E0-5042-A8C1-87BAC304A5BA}"/>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301774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2815" y="1018350"/>
            <a:ext cx="8102973" cy="51598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4">
            <a:extLst>
              <a:ext uri="{FF2B5EF4-FFF2-40B4-BE49-F238E27FC236}">
                <a16:creationId xmlns:a16="http://schemas.microsoft.com/office/drawing/2014/main" id="{37AD7DF0-D90E-AF4D-9EED-B8B2E0964CB0}"/>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cxnSp>
        <p:nvCxnSpPr>
          <p:cNvPr id="10" name="Straight Connector 9" descr="&quot;&quot;">
            <a:extLst>
              <a:ext uri="{FF2B5EF4-FFF2-40B4-BE49-F238E27FC236}">
                <a16:creationId xmlns:a16="http://schemas.microsoft.com/office/drawing/2014/main" id="{7302529B-20C8-F44A-BC63-29E50F2CF44E}"/>
              </a:ext>
            </a:extLst>
          </p:cNvPr>
          <p:cNvCxnSpPr>
            <a:cxnSpLocks/>
          </p:cNvCxnSpPr>
          <p:nvPr userDrawn="1"/>
        </p:nvCxnSpPr>
        <p:spPr>
          <a:xfrm>
            <a:off x="1" y="679823"/>
            <a:ext cx="7207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itle Placeholder 1">
            <a:extLst>
              <a:ext uri="{FF2B5EF4-FFF2-40B4-BE49-F238E27FC236}">
                <a16:creationId xmlns:a16="http://schemas.microsoft.com/office/drawing/2014/main" id="{3C0B59BB-CDBA-7D4A-8266-9C0B780EE901}"/>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12" name="TextBox 6">
            <a:extLst>
              <a:ext uri="{FF2B5EF4-FFF2-40B4-BE49-F238E27FC236}">
                <a16:creationId xmlns:a16="http://schemas.microsoft.com/office/drawing/2014/main" id="{2549EF0E-5A58-8D49-B25E-D55E9A57BE30}"/>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3" name="Footer Placeholder 5">
            <a:extLst>
              <a:ext uri="{FF2B5EF4-FFF2-40B4-BE49-F238E27FC236}">
                <a16:creationId xmlns:a16="http://schemas.microsoft.com/office/drawing/2014/main" id="{7161B233-4308-9E48-8723-C3C3E8E095CD}"/>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2207864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EE3793A0-0413-2341-A076-32788B866001}"/>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3" name="Content Placeholder 2"/>
          <p:cNvSpPr>
            <a:spLocks noGrp="1"/>
          </p:cNvSpPr>
          <p:nvPr>
            <p:ph sz="half" idx="1"/>
          </p:nvPr>
        </p:nvSpPr>
        <p:spPr>
          <a:xfrm>
            <a:off x="332815" y="1018344"/>
            <a:ext cx="3851461" cy="47756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333315" y="1018344"/>
            <a:ext cx="3851461" cy="4775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5">
            <a:extLst>
              <a:ext uri="{FF2B5EF4-FFF2-40B4-BE49-F238E27FC236}">
                <a16:creationId xmlns:a16="http://schemas.microsoft.com/office/drawing/2014/main" id="{6B5E45CB-37FD-134A-AB41-0EA0CCC85091}"/>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
        <p:nvSpPr>
          <p:cNvPr id="9" name="Date Placeholder 4">
            <a:extLst>
              <a:ext uri="{FF2B5EF4-FFF2-40B4-BE49-F238E27FC236}">
                <a16:creationId xmlns:a16="http://schemas.microsoft.com/office/drawing/2014/main" id="{EA0ED3B1-9747-434D-BC30-E1F7A9C19545}"/>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cxnSp>
        <p:nvCxnSpPr>
          <p:cNvPr id="10" name="Straight Connector 9" descr="&quot;&quot;">
            <a:extLst>
              <a:ext uri="{FF2B5EF4-FFF2-40B4-BE49-F238E27FC236}">
                <a16:creationId xmlns:a16="http://schemas.microsoft.com/office/drawing/2014/main" id="{A77F49BE-E2C2-1C47-BA1B-BF418970BC12}"/>
              </a:ext>
            </a:extLst>
          </p:cNvPr>
          <p:cNvCxnSpPr>
            <a:cxnSpLocks/>
          </p:cNvCxnSpPr>
          <p:nvPr userDrawn="1"/>
        </p:nvCxnSpPr>
        <p:spPr>
          <a:xfrm>
            <a:off x="1" y="679823"/>
            <a:ext cx="7207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Placeholder 1">
            <a:extLst>
              <a:ext uri="{FF2B5EF4-FFF2-40B4-BE49-F238E27FC236}">
                <a16:creationId xmlns:a16="http://schemas.microsoft.com/office/drawing/2014/main" id="{9DB47A3A-5C6F-8F4E-87FA-4E55D25E493C}"/>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Tree>
    <p:extLst>
      <p:ext uri="{BB962C8B-B14F-4D97-AF65-F5344CB8AC3E}">
        <p14:creationId xmlns:p14="http://schemas.microsoft.com/office/powerpoint/2010/main" val="199880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2815" y="1036306"/>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35197" y="1976760"/>
            <a:ext cx="3868340"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334505" y="1036306"/>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34505" y="1976760"/>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a:extLst>
              <a:ext uri="{FF2B5EF4-FFF2-40B4-BE49-F238E27FC236}">
                <a16:creationId xmlns:a16="http://schemas.microsoft.com/office/drawing/2014/main" id="{FD63FA54-319C-A441-BE33-A3CC0C26F6A9}"/>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cxnSp>
        <p:nvCxnSpPr>
          <p:cNvPr id="13" name="Straight Connector 12" descr="&quot;&quot;">
            <a:extLst>
              <a:ext uri="{FF2B5EF4-FFF2-40B4-BE49-F238E27FC236}">
                <a16:creationId xmlns:a16="http://schemas.microsoft.com/office/drawing/2014/main" id="{F6BE14F6-98A1-2A4F-9720-F93E22F1E82C}"/>
              </a:ext>
            </a:extLst>
          </p:cNvPr>
          <p:cNvCxnSpPr>
            <a:cxnSpLocks/>
          </p:cNvCxnSpPr>
          <p:nvPr userDrawn="1"/>
        </p:nvCxnSpPr>
        <p:spPr>
          <a:xfrm>
            <a:off x="1" y="679823"/>
            <a:ext cx="7207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AF0495CA-B119-1440-A427-6AAA7183AC17}"/>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9" name="TextBox 6">
            <a:extLst>
              <a:ext uri="{FF2B5EF4-FFF2-40B4-BE49-F238E27FC236}">
                <a16:creationId xmlns:a16="http://schemas.microsoft.com/office/drawing/2014/main" id="{8A960975-7DA5-984D-AE90-00BFBEC2A63B}"/>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0" name="Footer Placeholder 5">
            <a:extLst>
              <a:ext uri="{FF2B5EF4-FFF2-40B4-BE49-F238E27FC236}">
                <a16:creationId xmlns:a16="http://schemas.microsoft.com/office/drawing/2014/main" id="{F05B0846-960A-1949-8655-DACBB172110F}"/>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2847330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Date Placeholder 4">
            <a:extLst>
              <a:ext uri="{FF2B5EF4-FFF2-40B4-BE49-F238E27FC236}">
                <a16:creationId xmlns:a16="http://schemas.microsoft.com/office/drawing/2014/main" id="{3DF81AA3-E717-3A43-AB71-5FC7AAFC9CA0}"/>
              </a:ext>
            </a:extLst>
          </p:cNvPr>
          <p:cNvSpPr>
            <a:spLocks noGrp="1"/>
          </p:cNvSpPr>
          <p:nvPr>
            <p:ph type="dt" sz="half" idx="10"/>
          </p:nvPr>
        </p:nvSpPr>
        <p:spPr>
          <a:xfrm>
            <a:off x="332815" y="6356351"/>
            <a:ext cx="2057400" cy="365125"/>
          </a:xfrm>
        </p:spPr>
        <p:txBody>
          <a:bodyPr/>
          <a:lstStyle>
            <a:lvl1pPr>
              <a:defRPr>
                <a:solidFill>
                  <a:schemeClr val="tx1"/>
                </a:solidFill>
              </a:defRPr>
            </a:lvl1pPr>
          </a:lstStyle>
          <a:p>
            <a:pPr>
              <a:defRPr/>
            </a:pPr>
            <a:endParaRPr lang="en-US" dirty="0">
              <a:solidFill>
                <a:schemeClr val="tx1"/>
              </a:solidFill>
            </a:endParaRPr>
          </a:p>
        </p:txBody>
      </p:sp>
      <p:cxnSp>
        <p:nvCxnSpPr>
          <p:cNvPr id="8" name="Straight Connector 7" descr="&quot;&quot;">
            <a:extLst>
              <a:ext uri="{FF2B5EF4-FFF2-40B4-BE49-F238E27FC236}">
                <a16:creationId xmlns:a16="http://schemas.microsoft.com/office/drawing/2014/main" id="{012D6BD1-2BD4-3F48-815C-B65364B089C6}"/>
              </a:ext>
            </a:extLst>
          </p:cNvPr>
          <p:cNvCxnSpPr>
            <a:cxnSpLocks/>
          </p:cNvCxnSpPr>
          <p:nvPr userDrawn="1"/>
        </p:nvCxnSpPr>
        <p:spPr>
          <a:xfrm>
            <a:off x="1" y="679823"/>
            <a:ext cx="72076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EC42E981-77AA-6545-949F-C487D115AA18}"/>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5" name="TextBox 6">
            <a:extLst>
              <a:ext uri="{FF2B5EF4-FFF2-40B4-BE49-F238E27FC236}">
                <a16:creationId xmlns:a16="http://schemas.microsoft.com/office/drawing/2014/main" id="{321FB269-CE6D-3347-899F-BA81B2823C69}"/>
              </a:ext>
              <a:ext uri="{C183D7F6-B498-43B3-948B-1728B52AA6E4}">
                <adec:decorative xmlns:adec="http://schemas.microsoft.com/office/drawing/2017/decorative" val="1"/>
              </a:ext>
            </a:extLst>
          </p:cNvPr>
          <p:cNvSpPr txBox="1">
            <a:spLocks noChangeArrowheads="1"/>
          </p:cNvSpPr>
          <p:nvPr userDrawn="1"/>
        </p:nvSpPr>
        <p:spPr bwMode="auto">
          <a:xfrm>
            <a:off x="8694646" y="6473733"/>
            <a:ext cx="27979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6" name="Footer Placeholder 5">
            <a:extLst>
              <a:ext uri="{FF2B5EF4-FFF2-40B4-BE49-F238E27FC236}">
                <a16:creationId xmlns:a16="http://schemas.microsoft.com/office/drawing/2014/main" id="{C210C2EC-B94C-F44D-B010-BDCBE8D4BA3F}"/>
              </a:ext>
            </a:extLst>
          </p:cNvPr>
          <p:cNvSpPr>
            <a:spLocks noGrp="1"/>
          </p:cNvSpPr>
          <p:nvPr>
            <p:ph type="ftr" sz="quarter" idx="11"/>
          </p:nvPr>
        </p:nvSpPr>
        <p:spPr>
          <a:xfrm>
            <a:off x="7822967" y="6356351"/>
            <a:ext cx="870347"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2430322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2.emf"/><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7.jpe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a:lum/>
          </a:blip>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F037F24-AEB5-C542-9AD8-542A853FFC72}"/>
              </a:ext>
            </a:extLst>
          </p:cNvPr>
          <p:cNvSpPr>
            <a:spLocks noGrp="1" noChangeArrowheads="1"/>
          </p:cNvSpPr>
          <p:nvPr>
            <p:ph type="title"/>
          </p:nvPr>
        </p:nvSpPr>
        <p:spPr bwMode="auto">
          <a:xfrm>
            <a:off x="628650" y="273050"/>
            <a:ext cx="7886700"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F7B9BC1-19DD-4A4E-99A1-4DA20A284A3D}"/>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7F568E6C-EB3A-2E4C-93E3-3CB27EA5C125}"/>
              </a:ext>
            </a:extLst>
          </p:cNvPr>
          <p:cNvSpPr>
            <a:spLocks noGrp="1"/>
          </p:cNvSpPr>
          <p:nvPr>
            <p:ph type="dt" sz="half" idx="2"/>
          </p:nvPr>
        </p:nvSpPr>
        <p:spPr>
          <a:xfrm>
            <a:off x="628650" y="6356351"/>
            <a:ext cx="2057400" cy="365125"/>
          </a:xfrm>
          <a:prstGeom prst="rect">
            <a:avLst/>
          </a:prstGeom>
        </p:spPr>
        <p:txBody>
          <a:bodyPr vert="horz" lIns="0" tIns="0" rIns="0" bIns="0" rtlCol="0" anchor="ctr"/>
          <a:lstStyle>
            <a:lvl1pPr algn="l" eaLnBrk="1" fontAlgn="auto" hangingPunct="1">
              <a:spcBef>
                <a:spcPts val="0"/>
              </a:spcBef>
              <a:spcAft>
                <a:spcPts val="0"/>
              </a:spcAft>
              <a:defRPr sz="900" baseline="0" dirty="0">
                <a:solidFill>
                  <a:schemeClr val="bg1"/>
                </a:solidFill>
                <a:latin typeface="+mn-lt"/>
              </a:defRPr>
            </a:lvl1pPr>
          </a:lstStyle>
          <a:p>
            <a:pPr>
              <a:defRPr/>
            </a:pPr>
            <a:endParaRPr lang="en-US"/>
          </a:p>
        </p:txBody>
      </p:sp>
      <p:pic>
        <p:nvPicPr>
          <p:cNvPr id="2" name="Picture 1">
            <a:extLst>
              <a:ext uri="{FF2B5EF4-FFF2-40B4-BE49-F238E27FC236}">
                <a16:creationId xmlns:a16="http://schemas.microsoft.com/office/drawing/2014/main" id="{1A89AE8C-F680-094B-BBB7-F57183BB5F56}"/>
              </a:ext>
            </a:extLst>
          </p:cNvPr>
          <p:cNvPicPr>
            <a:picLocks noChangeAspect="1"/>
          </p:cNvPicPr>
          <p:nvPr userDrawn="1"/>
        </p:nvPicPr>
        <p:blipFill>
          <a:blip r:embed="rId18"/>
          <a:stretch>
            <a:fillRect/>
          </a:stretch>
        </p:blipFill>
        <p:spPr>
          <a:xfrm>
            <a:off x="7378277" y="186563"/>
            <a:ext cx="1577141" cy="299786"/>
          </a:xfrm>
          <a:prstGeom prst="rect">
            <a:avLst/>
          </a:prstGeom>
        </p:spPr>
      </p:pic>
    </p:spTree>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50" r:id="rId15"/>
  </p:sldLayoutIdLst>
  <p:hf sldNum="0" hdr="0" ftr="0" dt="0"/>
  <p:txStyles>
    <p:title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p:titleStyle>
    <p:bodyStyle>
      <a:lvl1pPr marL="171450" indent="-171450" algn="l" rtl="0" fontAlgn="base">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fontAlgn="base">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fontAlgn="base">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fontAlgn="base">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fontAlgn="base">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a:lum/>
          </a:blip>
          <a:srcRect/>
          <a:stretch>
            <a:fillRect/>
          </a:stretch>
        </a:blip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F1513BBF-FE8C-9A42-A6E2-C1300B8BBA20}"/>
              </a:ext>
            </a:extLst>
          </p:cNvPr>
          <p:cNvSpPr>
            <a:spLocks noGrp="1" noChangeArrowheads="1"/>
          </p:cNvSpPr>
          <p:nvPr>
            <p:ph type="title"/>
          </p:nvPr>
        </p:nvSpPr>
        <p:spPr bwMode="auto">
          <a:xfrm>
            <a:off x="332815" y="874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2051" name="Text Placeholder 2">
            <a:extLst>
              <a:ext uri="{FF2B5EF4-FFF2-40B4-BE49-F238E27FC236}">
                <a16:creationId xmlns:a16="http://schemas.microsoft.com/office/drawing/2014/main" id="{37F01ADA-0710-CC49-927B-A43B361DC321}"/>
              </a:ext>
            </a:extLst>
          </p:cNvPr>
          <p:cNvSpPr>
            <a:spLocks noGrp="1" noChangeArrowheads="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780A2F6-28DE-7C46-B5A8-B10A09BC31CF}"/>
              </a:ext>
            </a:extLst>
          </p:cNvPr>
          <p:cNvSpPr>
            <a:spLocks noGrp="1"/>
          </p:cNvSpPr>
          <p:nvPr>
            <p:ph type="dt" sz="half" idx="2"/>
          </p:nvPr>
        </p:nvSpPr>
        <p:spPr>
          <a:xfrm>
            <a:off x="628650" y="6356351"/>
            <a:ext cx="2057400" cy="365125"/>
          </a:xfrm>
          <a:prstGeom prst="rect">
            <a:avLst/>
          </a:prstGeom>
        </p:spPr>
        <p:txBody>
          <a:bodyPr vert="horz" lIns="0" tIns="0" rIns="0" bIns="0" rtlCol="0" anchor="ctr"/>
          <a:lstStyle>
            <a:lvl1pPr algn="l" eaLnBrk="1" fontAlgn="auto" hangingPunct="1">
              <a:spcBef>
                <a:spcPts val="0"/>
              </a:spcBef>
              <a:spcAft>
                <a:spcPts val="0"/>
              </a:spcAft>
              <a:defRPr sz="900" baseline="0" dirty="0">
                <a:solidFill>
                  <a:schemeClr val="bg1"/>
                </a:solidFill>
                <a:latin typeface="+mn-lt"/>
              </a:defRPr>
            </a:lvl1pPr>
          </a:lstStyle>
          <a:p>
            <a:pPr>
              <a:defRPr/>
            </a:pPr>
            <a:endParaRPr lang="en-US"/>
          </a:p>
        </p:txBody>
      </p:sp>
      <p:pic>
        <p:nvPicPr>
          <p:cNvPr id="6" name="Picture 5">
            <a:extLst>
              <a:ext uri="{FF2B5EF4-FFF2-40B4-BE49-F238E27FC236}">
                <a16:creationId xmlns:a16="http://schemas.microsoft.com/office/drawing/2014/main" id="{54E66F4D-15E9-C246-9840-708A5849DF74}"/>
              </a:ext>
            </a:extLst>
          </p:cNvPr>
          <p:cNvPicPr>
            <a:picLocks noChangeAspect="1"/>
          </p:cNvPicPr>
          <p:nvPr userDrawn="1"/>
        </p:nvPicPr>
        <p:blipFill>
          <a:blip r:embed="rId18"/>
          <a:stretch>
            <a:fillRect/>
          </a:stretch>
        </p:blipFill>
        <p:spPr>
          <a:xfrm>
            <a:off x="7378277" y="186563"/>
            <a:ext cx="1577141" cy="299786"/>
          </a:xfrm>
          <a:prstGeom prst="rect">
            <a:avLst/>
          </a:prstGeom>
        </p:spPr>
      </p:pic>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51" r:id="rId15"/>
  </p:sldLayoutIdLst>
  <p:hf sldNum="0" hdr="0" ftr="0" dt="0"/>
  <p:txStyles>
    <p:titleStyle>
      <a:lvl1pPr algn="l" rtl="0" fontAlgn="base">
        <a:lnSpc>
          <a:spcPct val="90000"/>
        </a:lnSpc>
        <a:spcBef>
          <a:spcPct val="0"/>
        </a:spcBef>
        <a:spcAft>
          <a:spcPct val="0"/>
        </a:spcAft>
        <a:defRPr sz="2000" kern="1200">
          <a:solidFill>
            <a:schemeClr val="bg1"/>
          </a:solidFill>
          <a:latin typeface="+mj-lt"/>
          <a:ea typeface="+mj-ea"/>
          <a:cs typeface="+mj-cs"/>
        </a:defRPr>
      </a:lvl1pPr>
      <a:lvl2pPr algn="l" rtl="0" fontAlgn="base">
        <a:lnSpc>
          <a:spcPct val="90000"/>
        </a:lnSpc>
        <a:spcBef>
          <a:spcPct val="0"/>
        </a:spcBef>
        <a:spcAft>
          <a:spcPct val="0"/>
        </a:spcAft>
        <a:defRPr sz="2400">
          <a:solidFill>
            <a:schemeClr val="bg1"/>
          </a:solidFill>
          <a:latin typeface="Lato Black" panose="020F0502020204030203" pitchFamily="34" charset="0"/>
        </a:defRPr>
      </a:lvl2pPr>
      <a:lvl3pPr algn="l" rtl="0" fontAlgn="base">
        <a:lnSpc>
          <a:spcPct val="90000"/>
        </a:lnSpc>
        <a:spcBef>
          <a:spcPct val="0"/>
        </a:spcBef>
        <a:spcAft>
          <a:spcPct val="0"/>
        </a:spcAft>
        <a:defRPr sz="2400">
          <a:solidFill>
            <a:schemeClr val="bg1"/>
          </a:solidFill>
          <a:latin typeface="Lato Black" panose="020F0502020204030203" pitchFamily="34" charset="0"/>
        </a:defRPr>
      </a:lvl3pPr>
      <a:lvl4pPr algn="l" rtl="0" fontAlgn="base">
        <a:lnSpc>
          <a:spcPct val="90000"/>
        </a:lnSpc>
        <a:spcBef>
          <a:spcPct val="0"/>
        </a:spcBef>
        <a:spcAft>
          <a:spcPct val="0"/>
        </a:spcAft>
        <a:defRPr sz="2400">
          <a:solidFill>
            <a:schemeClr val="bg1"/>
          </a:solidFill>
          <a:latin typeface="Lato Black" panose="020F0502020204030203" pitchFamily="34" charset="0"/>
        </a:defRPr>
      </a:lvl4pPr>
      <a:lvl5pPr algn="l" rtl="0" fontAlgn="base">
        <a:lnSpc>
          <a:spcPct val="90000"/>
        </a:lnSpc>
        <a:spcBef>
          <a:spcPct val="0"/>
        </a:spcBef>
        <a:spcAft>
          <a:spcPct val="0"/>
        </a:spcAft>
        <a:defRPr sz="2400">
          <a:solidFill>
            <a:schemeClr val="bg1"/>
          </a:solidFill>
          <a:latin typeface="Lato Black" panose="020F0502020204030203" pitchFamily="34" charset="0"/>
        </a:defRPr>
      </a:lvl5pPr>
      <a:lvl6pPr marL="342900" algn="l" rtl="0" fontAlgn="base">
        <a:lnSpc>
          <a:spcPct val="90000"/>
        </a:lnSpc>
        <a:spcBef>
          <a:spcPct val="0"/>
        </a:spcBef>
        <a:spcAft>
          <a:spcPct val="0"/>
        </a:spcAft>
        <a:defRPr sz="2400">
          <a:solidFill>
            <a:schemeClr val="bg1"/>
          </a:solidFill>
          <a:latin typeface="Lato Black" panose="020F0502020204030203" pitchFamily="34" charset="0"/>
        </a:defRPr>
      </a:lvl6pPr>
      <a:lvl7pPr marL="685800" algn="l" rtl="0" fontAlgn="base">
        <a:lnSpc>
          <a:spcPct val="90000"/>
        </a:lnSpc>
        <a:spcBef>
          <a:spcPct val="0"/>
        </a:spcBef>
        <a:spcAft>
          <a:spcPct val="0"/>
        </a:spcAft>
        <a:defRPr sz="2400">
          <a:solidFill>
            <a:schemeClr val="bg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bg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bg1"/>
          </a:solidFill>
          <a:latin typeface="Lato Black" panose="020F0502020204030203" pitchFamily="34" charset="0"/>
        </a:defRPr>
      </a:lvl9pPr>
    </p:titleStyle>
    <p:bodyStyle>
      <a:lvl1pPr marL="171450" indent="-171450" algn="l" rtl="0" fontAlgn="base">
        <a:spcBef>
          <a:spcPts val="750"/>
        </a:spcBef>
        <a:spcAft>
          <a:spcPct val="0"/>
        </a:spcAft>
        <a:buFont typeface="Arial" panose="020B0604020202020204" pitchFamily="34" charset="0"/>
        <a:buChar char="•"/>
        <a:defRPr sz="2100" kern="1200">
          <a:solidFill>
            <a:schemeClr val="bg1"/>
          </a:solidFill>
          <a:latin typeface="+mn-lt"/>
          <a:ea typeface="+mn-ea"/>
          <a:cs typeface="+mn-cs"/>
        </a:defRPr>
      </a:lvl1pPr>
      <a:lvl2pPr marL="514350" indent="-171450" algn="l" rtl="0" fontAlgn="base">
        <a:spcBef>
          <a:spcPts val="375"/>
        </a:spcBef>
        <a:spcAft>
          <a:spcPct val="0"/>
        </a:spcAft>
        <a:buFont typeface="Arial" panose="020B0604020202020204" pitchFamily="34" charset="0"/>
        <a:buChar char="•"/>
        <a:defRPr sz="1800" kern="1200">
          <a:solidFill>
            <a:schemeClr val="bg1"/>
          </a:solidFill>
          <a:latin typeface="+mn-lt"/>
          <a:ea typeface="+mn-ea"/>
          <a:cs typeface="+mn-cs"/>
        </a:defRPr>
      </a:lvl2pPr>
      <a:lvl3pPr marL="857250" indent="-171450" algn="l" rtl="0" fontAlgn="base">
        <a:spcBef>
          <a:spcPts val="375"/>
        </a:spcBef>
        <a:spcAft>
          <a:spcPct val="0"/>
        </a:spcAft>
        <a:buFont typeface="Arial" panose="020B0604020202020204" pitchFamily="34" charset="0"/>
        <a:buChar char="•"/>
        <a:defRPr sz="1500" kern="1200">
          <a:solidFill>
            <a:schemeClr val="bg1"/>
          </a:solidFill>
          <a:latin typeface="+mn-lt"/>
          <a:ea typeface="+mn-ea"/>
          <a:cs typeface="+mn-cs"/>
        </a:defRPr>
      </a:lvl3pPr>
      <a:lvl4pPr marL="1200150" indent="-171450" algn="l" rtl="0" fontAlgn="base">
        <a:spcBef>
          <a:spcPts val="375"/>
        </a:spcBef>
        <a:spcAft>
          <a:spcPct val="0"/>
        </a:spcAft>
        <a:buFont typeface="Arial" panose="020B0604020202020204" pitchFamily="34" charset="0"/>
        <a:buChar char="•"/>
        <a:defRPr kern="1200">
          <a:solidFill>
            <a:schemeClr val="bg1"/>
          </a:solidFill>
          <a:latin typeface="+mn-lt"/>
          <a:ea typeface="+mn-ea"/>
          <a:cs typeface="+mn-cs"/>
        </a:defRPr>
      </a:lvl4pPr>
      <a:lvl5pPr marL="1543050" indent="-171450" algn="l" rtl="0" fontAlgn="base">
        <a:spcBef>
          <a:spcPts val="375"/>
        </a:spcBef>
        <a:spcAft>
          <a:spcPct val="0"/>
        </a:spcAft>
        <a:buFont typeface="Arial" panose="020B0604020202020204" pitchFamily="34" charset="0"/>
        <a:buChar char="•"/>
        <a:defRPr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0.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5.em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3.emf"/><Relationship Id="rId4" Type="http://schemas.openxmlformats.org/officeDocument/2006/relationships/image" Target="../media/image45.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www.kaggle.com/code/lucabasa/credit-card-default-a-very-pedagogical-notebook"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hyperlink" Target="https://rpubs.com/vtn32/895348" TargetMode="External"/><Relationship Id="rId5" Type="http://schemas.openxmlformats.org/officeDocument/2006/relationships/hyperlink" Target="https://github.com/robertofranceschi/Default-Credit-Card-Prediction" TargetMode="External"/><Relationship Id="rId4" Type="http://schemas.openxmlformats.org/officeDocument/2006/relationships/hyperlink" Target="https://github.com/PacktPublishing/Python-for-Finance-Cookbook/tree/master/Chapter%2008"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6.xml"/><Relationship Id="rId5" Type="http://schemas.openxmlformats.org/officeDocument/2006/relationships/hyperlink" Target="https://www.youtube.com/watch?v=BtiqH_7d2es&amp;t=564s" TargetMode="External"/><Relationship Id="rId4" Type="http://schemas.openxmlformats.org/officeDocument/2006/relationships/image" Target="../media/image1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593D509F-CBC5-E944-9DFE-63F3315EF7BC}"/>
              </a:ext>
            </a:extLst>
          </p:cNvPr>
          <p:cNvSpPr>
            <a:spLocks noGrp="1" noChangeArrowheads="1"/>
          </p:cNvSpPr>
          <p:nvPr>
            <p:ph type="title"/>
          </p:nvPr>
        </p:nvSpPr>
        <p:spPr>
          <a:xfrm>
            <a:off x="505874" y="625335"/>
            <a:ext cx="5949113" cy="975017"/>
          </a:xfrm>
        </p:spPr>
        <p:txBody>
          <a:bodyPr/>
          <a:lstStyle/>
          <a:p>
            <a:r>
              <a:rPr lang="en-US" altLang="en-US" sz="3200" dirty="0"/>
              <a:t>MMA 823 </a:t>
            </a:r>
            <a:br>
              <a:rPr lang="en-US" altLang="en-US" sz="3200" dirty="0"/>
            </a:br>
            <a:r>
              <a:rPr lang="en-US" altLang="en-US" sz="3200" dirty="0"/>
              <a:t>Analytics for Financial Markets</a:t>
            </a:r>
          </a:p>
        </p:txBody>
      </p:sp>
      <p:sp>
        <p:nvSpPr>
          <p:cNvPr id="4" name="Subtitle 8">
            <a:extLst>
              <a:ext uri="{FF2B5EF4-FFF2-40B4-BE49-F238E27FC236}">
                <a16:creationId xmlns:a16="http://schemas.microsoft.com/office/drawing/2014/main" id="{454BCC39-6D33-D1AC-55AC-089C6F090F29}"/>
              </a:ext>
            </a:extLst>
          </p:cNvPr>
          <p:cNvSpPr txBox="1">
            <a:spLocks/>
          </p:cNvSpPr>
          <p:nvPr/>
        </p:nvSpPr>
        <p:spPr bwMode="auto">
          <a:xfrm>
            <a:off x="2633992" y="6453573"/>
            <a:ext cx="3549487" cy="2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800" kern="1200">
                <a:solidFill>
                  <a:schemeClr val="tx1">
                    <a:tint val="75000"/>
                  </a:schemeClr>
                </a:solidFill>
                <a:latin typeface="+mn-lt"/>
                <a:ea typeface="+mn-ea"/>
                <a:cs typeface="+mn-cs"/>
              </a:defRPr>
            </a:lvl1pPr>
            <a:lvl2pPr marL="342900" indent="0" algn="l" rtl="0" fontAlgn="base">
              <a:spcBef>
                <a:spcPts val="375"/>
              </a:spcBef>
              <a:spcAft>
                <a:spcPct val="0"/>
              </a:spcAft>
              <a:buFont typeface="Arial" panose="020B0604020202020204" pitchFamily="34" charset="0"/>
              <a:buNone/>
              <a:defRPr sz="1500" kern="1200">
                <a:solidFill>
                  <a:schemeClr val="tx1">
                    <a:tint val="75000"/>
                  </a:schemeClr>
                </a:solidFill>
                <a:latin typeface="+mn-lt"/>
                <a:ea typeface="+mn-ea"/>
                <a:cs typeface="+mn-cs"/>
              </a:defRPr>
            </a:lvl2pPr>
            <a:lvl3pPr marL="685800" indent="0" algn="l" rtl="0" fontAlgn="base">
              <a:spcBef>
                <a:spcPts val="375"/>
              </a:spcBef>
              <a:spcAft>
                <a:spcPct val="0"/>
              </a:spcAft>
              <a:buFont typeface="Arial" panose="020B0604020202020204" pitchFamily="34" charset="0"/>
              <a:buNone/>
              <a:defRPr sz="1350" kern="1200">
                <a:solidFill>
                  <a:schemeClr val="tx1">
                    <a:tint val="75000"/>
                  </a:schemeClr>
                </a:solidFill>
                <a:latin typeface="+mn-lt"/>
                <a:ea typeface="+mn-ea"/>
                <a:cs typeface="+mn-cs"/>
              </a:defRPr>
            </a:lvl3pPr>
            <a:lvl4pPr marL="1028700" indent="0" algn="l" rtl="0" fontAlgn="base">
              <a:spcBef>
                <a:spcPts val="375"/>
              </a:spcBef>
              <a:spcAft>
                <a:spcPct val="0"/>
              </a:spcAft>
              <a:buFont typeface="Arial" panose="020B0604020202020204" pitchFamily="34" charset="0"/>
              <a:buNone/>
              <a:defRPr sz="1200" kern="1200">
                <a:solidFill>
                  <a:schemeClr val="tx1">
                    <a:tint val="75000"/>
                  </a:schemeClr>
                </a:solidFill>
                <a:latin typeface="+mn-lt"/>
                <a:ea typeface="+mn-ea"/>
                <a:cs typeface="+mn-cs"/>
              </a:defRPr>
            </a:lvl4pPr>
            <a:lvl5pPr marL="1371600" indent="0" algn="l" rtl="0" fontAlgn="base">
              <a:spcBef>
                <a:spcPts val="375"/>
              </a:spcBef>
              <a:spcAft>
                <a:spcPct val="0"/>
              </a:spcAft>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sz="1400" dirty="0"/>
              <a:t>Master of Management Analytics 2025</a:t>
            </a:r>
          </a:p>
        </p:txBody>
      </p:sp>
      <p:sp>
        <p:nvSpPr>
          <p:cNvPr id="6" name="TextBox 5">
            <a:extLst>
              <a:ext uri="{FF2B5EF4-FFF2-40B4-BE49-F238E27FC236}">
                <a16:creationId xmlns:a16="http://schemas.microsoft.com/office/drawing/2014/main" id="{BAD13D99-2DFC-0CFF-CAA8-F809E9DAD40F}"/>
              </a:ext>
            </a:extLst>
          </p:cNvPr>
          <p:cNvSpPr txBox="1"/>
          <p:nvPr/>
        </p:nvSpPr>
        <p:spPr>
          <a:xfrm>
            <a:off x="439432" y="1955128"/>
            <a:ext cx="6792722" cy="400110"/>
          </a:xfrm>
          <a:prstGeom prst="rect">
            <a:avLst/>
          </a:prstGeom>
          <a:noFill/>
        </p:spPr>
        <p:txBody>
          <a:bodyPr wrap="square" rtlCol="0">
            <a:spAutoFit/>
          </a:bodyPr>
          <a:lstStyle/>
          <a:p>
            <a:r>
              <a:rPr lang="en-CA" sz="2000" b="1" i="1" dirty="0">
                <a:solidFill>
                  <a:schemeClr val="tx1">
                    <a:lumMod val="50000"/>
                    <a:lumOff val="50000"/>
                  </a:schemeClr>
                </a:solidFill>
              </a:rPr>
              <a:t>SESSION 2: Debt Financing, Rates, and Credit Risk</a:t>
            </a:r>
          </a:p>
        </p:txBody>
      </p:sp>
      <p:sp>
        <p:nvSpPr>
          <p:cNvPr id="2" name="TextBox 1">
            <a:extLst>
              <a:ext uri="{FF2B5EF4-FFF2-40B4-BE49-F238E27FC236}">
                <a16:creationId xmlns:a16="http://schemas.microsoft.com/office/drawing/2014/main" id="{AD232E05-2A62-E761-79AF-90EEC8E2DF0B}"/>
              </a:ext>
            </a:extLst>
          </p:cNvPr>
          <p:cNvSpPr txBox="1"/>
          <p:nvPr/>
        </p:nvSpPr>
        <p:spPr>
          <a:xfrm>
            <a:off x="439432" y="1634539"/>
            <a:ext cx="4389120" cy="338554"/>
          </a:xfrm>
          <a:prstGeom prst="rect">
            <a:avLst/>
          </a:prstGeom>
          <a:noFill/>
        </p:spPr>
        <p:txBody>
          <a:bodyPr wrap="square" rtlCol="0">
            <a:spAutoFit/>
          </a:bodyPr>
          <a:lstStyle/>
          <a:p>
            <a:r>
              <a:rPr lang="en-CA" sz="1600" dirty="0"/>
              <a:t>Instructor: Mehmet Beceren, Ph.D. </a:t>
            </a:r>
          </a:p>
        </p:txBody>
      </p:sp>
      <p:pic>
        <p:nvPicPr>
          <p:cNvPr id="3" name="Picture 2" descr="Credit Ratings &amp; Agencies: Why They Matter To Investors | Seeking Alpha">
            <a:extLst>
              <a:ext uri="{FF2B5EF4-FFF2-40B4-BE49-F238E27FC236}">
                <a16:creationId xmlns:a16="http://schemas.microsoft.com/office/drawing/2014/main" id="{8B0047B9-C6EB-9247-6E15-68D28DF75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728" y="2710014"/>
            <a:ext cx="4325259" cy="3243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25C2B34-32FA-9381-3260-68F1CBB5CAB4}"/>
              </a:ext>
            </a:extLst>
          </p:cNvPr>
          <p:cNvSpPr>
            <a:spLocks noGrp="1"/>
          </p:cNvSpPr>
          <p:nvPr>
            <p:ph type="title"/>
          </p:nvPr>
        </p:nvSpPr>
        <p:spPr/>
        <p:txBody>
          <a:bodyPr/>
          <a:lstStyle/>
          <a:p>
            <a:endParaRPr lang="en-CA"/>
          </a:p>
        </p:txBody>
      </p: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Bonds, Rates, Yields: </a:t>
            </a:r>
            <a:r>
              <a:rPr lang="en-CA" sz="2000" dirty="0"/>
              <a:t>Corporate Finance Perspective</a:t>
            </a:r>
          </a:p>
        </p:txBody>
      </p:sp>
      <p:sp>
        <p:nvSpPr>
          <p:cNvPr id="8" name="Content Placeholder 4">
            <a:extLst>
              <a:ext uri="{FF2B5EF4-FFF2-40B4-BE49-F238E27FC236}">
                <a16:creationId xmlns:a16="http://schemas.microsoft.com/office/drawing/2014/main" id="{BD46518E-40EF-8136-9E31-4FDC33A27217}"/>
              </a:ext>
            </a:extLst>
          </p:cNvPr>
          <p:cNvSpPr txBox="1">
            <a:spLocks/>
          </p:cNvSpPr>
          <p:nvPr/>
        </p:nvSpPr>
        <p:spPr>
          <a:xfrm>
            <a:off x="458227" y="1221547"/>
            <a:ext cx="7666870" cy="4868214"/>
          </a:xfrm>
          <a:prstGeom prst="rect">
            <a:avLst/>
          </a:prstGeom>
        </p:spPr>
        <p:txBody>
          <a:bodyPr>
            <a:normAutofit/>
          </a:bodyPr>
          <a:lstStyle>
            <a:lvl1pPr marL="171450" indent="-171450" algn="l" rtl="0" fontAlgn="base">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fontAlgn="base">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fontAlgn="base">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fontAlgn="base">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fontAlgn="base">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Font typeface="Arial" panose="020B0604020202020204" pitchFamily="34" charset="0"/>
              <a:buNone/>
            </a:pPr>
            <a:r>
              <a:rPr lang="en-CA" sz="1800" b="1" dirty="0">
                <a:cs typeface="Arial" panose="020B0604020202020204" pitchFamily="34" charset="0"/>
              </a:rPr>
              <a:t>Corporate Debt vs. Equity (Recap)</a:t>
            </a:r>
          </a:p>
          <a:p>
            <a:pPr algn="just" eaLnBrk="1" hangingPunct="1"/>
            <a:r>
              <a:rPr lang="en-CA" sz="1600" dirty="0">
                <a:cs typeface="Arial" panose="020B0604020202020204" pitchFamily="34" charset="0"/>
              </a:rPr>
              <a:t>Firms invest in new plant and equipment to generate additional revenues and income (or to sustain current production). Earnings (=profits) generated by the firm belong to the owners and can either be paid to them as dividends or retained within the firm. The owners’ investment in the company is referred to as owners’ equity or, simply, equity.</a:t>
            </a:r>
          </a:p>
          <a:p>
            <a:pPr algn="just" eaLnBrk="1" hangingPunct="1"/>
            <a:endParaRPr lang="en-CA" sz="1600" dirty="0">
              <a:cs typeface="Arial" panose="020B0604020202020204" pitchFamily="34" charset="0"/>
            </a:endParaRPr>
          </a:p>
          <a:p>
            <a:pPr algn="just" eaLnBrk="1" hangingPunct="1"/>
            <a:r>
              <a:rPr lang="en-CA" sz="1600" dirty="0">
                <a:cs typeface="Arial" panose="020B0604020202020204" pitchFamily="34" charset="0"/>
              </a:rPr>
              <a:t>Decisions about how the firm’s investments should be financed, whether with debt or equity, are referred to as </a:t>
            </a:r>
            <a:r>
              <a:rPr lang="en-CA" sz="1600" b="1" u="sng" dirty="0">
                <a:cs typeface="Arial" panose="020B0604020202020204" pitchFamily="34" charset="0"/>
              </a:rPr>
              <a:t>capital structure decisions</a:t>
            </a:r>
            <a:r>
              <a:rPr lang="en-CA" sz="1600" dirty="0">
                <a:cs typeface="Arial" panose="020B0604020202020204" pitchFamily="34" charset="0"/>
              </a:rPr>
              <a:t>.</a:t>
            </a:r>
          </a:p>
          <a:p>
            <a:pPr algn="just" eaLnBrk="1" hangingPunct="1"/>
            <a:endParaRPr lang="en-CA" sz="1600" dirty="0">
              <a:cs typeface="Arial" panose="020B0604020202020204" pitchFamily="34" charset="0"/>
            </a:endParaRPr>
          </a:p>
          <a:p>
            <a:pPr algn="just" eaLnBrk="1" hangingPunct="1"/>
            <a:r>
              <a:rPr lang="en-CA" sz="1600" dirty="0">
                <a:cs typeface="Arial" panose="020B0604020202020204" pitchFamily="34" charset="0"/>
              </a:rPr>
              <a:t>Debt and equity financing create different types of obligations for the company. The concept of leverage plays a role in affecting the company's financial risk because leverage amplifies the effects of operational outcomes. The fixed and limited nature of a debt obligation affects the risk of the earnings available for distribution to the owners. </a:t>
            </a:r>
          </a:p>
        </p:txBody>
      </p:sp>
    </p:spTree>
    <p:extLst>
      <p:ext uri="{BB962C8B-B14F-4D97-AF65-F5344CB8AC3E}">
        <p14:creationId xmlns:p14="http://schemas.microsoft.com/office/powerpoint/2010/main" val="3289702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1FE0741-DFA7-4770-A766-29F2D49232E8}"/>
              </a:ext>
            </a:extLst>
          </p:cNvPr>
          <p:cNvSpPr>
            <a:spLocks noGrp="1"/>
          </p:cNvSpPr>
          <p:nvPr>
            <p:ph idx="1"/>
          </p:nvPr>
        </p:nvSpPr>
        <p:spPr>
          <a:xfrm>
            <a:off x="332814" y="1079410"/>
            <a:ext cx="8541219" cy="2600752"/>
          </a:xfrm>
        </p:spPr>
        <p:txBody>
          <a:bodyPr>
            <a:noAutofit/>
          </a:bodyPr>
          <a:lstStyle/>
          <a:p>
            <a:pPr marL="0" indent="0">
              <a:buNone/>
            </a:pPr>
            <a:r>
              <a:rPr lang="en-CA" sz="1600" b="1" dirty="0">
                <a:latin typeface="Arial" panose="020B0604020202020204" pitchFamily="34" charset="0"/>
                <a:cs typeface="Arial" panose="020B0604020202020204" pitchFamily="34" charset="0"/>
              </a:rPr>
              <a:t>Debt vs. Equity Financing Example</a:t>
            </a:r>
          </a:p>
          <a:p>
            <a:pPr algn="just"/>
            <a:r>
              <a:rPr lang="en-CA" sz="1600" dirty="0">
                <a:latin typeface="Arial" panose="020B0604020202020204" pitchFamily="34" charset="0"/>
                <a:cs typeface="Arial" panose="020B0604020202020204" pitchFamily="34" charset="0"/>
              </a:rPr>
              <a:t>Suppose that the Matrix Corporation has $120 million of assets, all financed with equity, and that the firm has 6 million shares of stock outstanding valued at $20 per share. Suppose further that management has identified investment opportunities requiring $60 million of new funds and can raise the funds in one of the following three ways:</a:t>
            </a:r>
          </a:p>
          <a:p>
            <a:pPr algn="just"/>
            <a:r>
              <a:rPr lang="en-CA" sz="1400" u="sng" dirty="0">
                <a:latin typeface="Arial" panose="020B0604020202020204" pitchFamily="34" charset="0"/>
                <a:cs typeface="Arial" panose="020B0604020202020204" pitchFamily="34" charset="0"/>
              </a:rPr>
              <a:t>Financing package 1</a:t>
            </a:r>
            <a:r>
              <a:rPr lang="en-CA" sz="1400" dirty="0">
                <a:latin typeface="Arial" panose="020B0604020202020204" pitchFamily="34" charset="0"/>
                <a:cs typeface="Arial" panose="020B0604020202020204" pitchFamily="34" charset="0"/>
              </a:rPr>
              <a:t>: Issue $60 million equity (3,000,000 shares of stock at $20 per share)</a:t>
            </a:r>
          </a:p>
          <a:p>
            <a:pPr algn="just"/>
            <a:r>
              <a:rPr lang="en-CA" sz="1400" u="sng" dirty="0">
                <a:latin typeface="Arial" panose="020B0604020202020204" pitchFamily="34" charset="0"/>
                <a:cs typeface="Arial" panose="020B0604020202020204" pitchFamily="34" charset="0"/>
              </a:rPr>
              <a:t>Financing package 2</a:t>
            </a:r>
            <a:r>
              <a:rPr lang="en-CA" sz="1400" dirty="0">
                <a:latin typeface="Arial" panose="020B0604020202020204" pitchFamily="34" charset="0"/>
                <a:cs typeface="Arial" panose="020B0604020202020204" pitchFamily="34" charset="0"/>
              </a:rPr>
              <a:t>: Issue $30 million of equity (1,500,000 shares of stock at $20 per share) and borrow $30 million with an annual interest of 8%</a:t>
            </a:r>
          </a:p>
          <a:p>
            <a:pPr algn="just"/>
            <a:r>
              <a:rPr lang="en-CA" sz="1400" u="sng" dirty="0">
                <a:latin typeface="Arial" panose="020B0604020202020204" pitchFamily="34" charset="0"/>
                <a:cs typeface="Arial" panose="020B0604020202020204" pitchFamily="34" charset="0"/>
              </a:rPr>
              <a:t>Financing package 3</a:t>
            </a:r>
            <a:r>
              <a:rPr lang="en-CA" sz="1400" dirty="0">
                <a:latin typeface="Arial" panose="020B0604020202020204" pitchFamily="34" charset="0"/>
                <a:cs typeface="Arial" panose="020B0604020202020204" pitchFamily="34" charset="0"/>
              </a:rPr>
              <a:t>: Borrow $60 million with an annual interest of 8%</a:t>
            </a:r>
          </a:p>
        </p:txBody>
      </p:sp>
      <p:graphicFrame>
        <p:nvGraphicFramePr>
          <p:cNvPr id="4" name="Table 3">
            <a:extLst>
              <a:ext uri="{FF2B5EF4-FFF2-40B4-BE49-F238E27FC236}">
                <a16:creationId xmlns:a16="http://schemas.microsoft.com/office/drawing/2014/main" id="{602F0A03-1414-A4D0-28C0-3D99BF9A82E4}"/>
              </a:ext>
            </a:extLst>
          </p:cNvPr>
          <p:cNvGraphicFramePr>
            <a:graphicFrameLocks noGrp="1"/>
          </p:cNvGraphicFramePr>
          <p:nvPr>
            <p:extLst>
              <p:ext uri="{D42A27DB-BD31-4B8C-83A1-F6EECF244321}">
                <p14:modId xmlns:p14="http://schemas.microsoft.com/office/powerpoint/2010/main" val="2014783822"/>
              </p:ext>
            </p:extLst>
          </p:nvPr>
        </p:nvGraphicFramePr>
        <p:xfrm>
          <a:off x="1284460" y="4094824"/>
          <a:ext cx="6413918" cy="1671850"/>
        </p:xfrm>
        <a:graphic>
          <a:graphicData uri="http://schemas.openxmlformats.org/drawingml/2006/table">
            <a:tbl>
              <a:tblPr firstRow="1" firstCol="1" bandRow="1">
                <a:tableStyleId>{5C22544A-7EE6-4342-B048-85BDC9FD1C3A}</a:tableStyleId>
              </a:tblPr>
              <a:tblGrid>
                <a:gridCol w="885094">
                  <a:extLst>
                    <a:ext uri="{9D8B030D-6E8A-4147-A177-3AD203B41FA5}">
                      <a16:colId xmlns:a16="http://schemas.microsoft.com/office/drawing/2014/main" val="1518433275"/>
                    </a:ext>
                  </a:extLst>
                </a:gridCol>
                <a:gridCol w="724783">
                  <a:extLst>
                    <a:ext uri="{9D8B030D-6E8A-4147-A177-3AD203B41FA5}">
                      <a16:colId xmlns:a16="http://schemas.microsoft.com/office/drawing/2014/main" val="20241428"/>
                    </a:ext>
                  </a:extLst>
                </a:gridCol>
                <a:gridCol w="605115">
                  <a:extLst>
                    <a:ext uri="{9D8B030D-6E8A-4147-A177-3AD203B41FA5}">
                      <a16:colId xmlns:a16="http://schemas.microsoft.com/office/drawing/2014/main" val="3353851597"/>
                    </a:ext>
                  </a:extLst>
                </a:gridCol>
                <a:gridCol w="747362">
                  <a:extLst>
                    <a:ext uri="{9D8B030D-6E8A-4147-A177-3AD203B41FA5}">
                      <a16:colId xmlns:a16="http://schemas.microsoft.com/office/drawing/2014/main" val="2965992451"/>
                    </a:ext>
                  </a:extLst>
                </a:gridCol>
                <a:gridCol w="1290761">
                  <a:extLst>
                    <a:ext uri="{9D8B030D-6E8A-4147-A177-3AD203B41FA5}">
                      <a16:colId xmlns:a16="http://schemas.microsoft.com/office/drawing/2014/main" val="4019123267"/>
                    </a:ext>
                  </a:extLst>
                </a:gridCol>
                <a:gridCol w="1093572">
                  <a:extLst>
                    <a:ext uri="{9D8B030D-6E8A-4147-A177-3AD203B41FA5}">
                      <a16:colId xmlns:a16="http://schemas.microsoft.com/office/drawing/2014/main" val="1439474941"/>
                    </a:ext>
                  </a:extLst>
                </a:gridCol>
                <a:gridCol w="1067231">
                  <a:extLst>
                    <a:ext uri="{9D8B030D-6E8A-4147-A177-3AD203B41FA5}">
                      <a16:colId xmlns:a16="http://schemas.microsoft.com/office/drawing/2014/main" val="1149781247"/>
                    </a:ext>
                  </a:extLst>
                </a:gridCol>
              </a:tblGrid>
              <a:tr h="636750">
                <a:tc>
                  <a:txBody>
                    <a:bodyPr/>
                    <a:lstStyle/>
                    <a:p>
                      <a:pPr algn="just"/>
                      <a:r>
                        <a:rPr lang="en-US" sz="1100" kern="100" dirty="0">
                          <a:effectLst/>
                        </a:rPr>
                        <a:t>Financing Package</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Assets</a:t>
                      </a:r>
                      <a:endParaRPr lang="en-CA" sz="1100" kern="100" dirty="0">
                        <a:effectLst/>
                      </a:endParaRPr>
                    </a:p>
                    <a:p>
                      <a:pPr algn="just"/>
                      <a:r>
                        <a:rPr lang="en-US" sz="1100" kern="100" dirty="0">
                          <a:effectLst/>
                        </a:rPr>
                        <a:t>(million)</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Debt</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Equity</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No. of shares (million)</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Debt-to-equity ratio</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Debt-to-assets ratio</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22002318"/>
                  </a:ext>
                </a:extLst>
              </a:tr>
              <a:tr h="318374">
                <a:tc>
                  <a:txBody>
                    <a:bodyPr/>
                    <a:lstStyle/>
                    <a:p>
                      <a:pPr algn="just"/>
                      <a:r>
                        <a:rPr lang="en-US" sz="1100" kern="100">
                          <a:effectLst/>
                        </a:rPr>
                        <a:t>1</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$180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$180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9</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95729410"/>
                  </a:ext>
                </a:extLst>
              </a:tr>
              <a:tr h="398352">
                <a:tc>
                  <a:txBody>
                    <a:bodyPr/>
                    <a:lstStyle/>
                    <a:p>
                      <a:pPr algn="just"/>
                      <a:r>
                        <a:rPr lang="en-US" sz="1100" kern="100">
                          <a:effectLst/>
                        </a:rPr>
                        <a:t>2</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$180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$30</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$150</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7.5</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20%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16.7%</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081879029"/>
                  </a:ext>
                </a:extLst>
              </a:tr>
              <a:tr h="318374">
                <a:tc>
                  <a:txBody>
                    <a:bodyPr/>
                    <a:lstStyle/>
                    <a:p>
                      <a:pPr algn="just"/>
                      <a:r>
                        <a:rPr lang="en-US" sz="1100" kern="100">
                          <a:effectLst/>
                        </a:rPr>
                        <a:t>3</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$180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$60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$120</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6</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50%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33.3%</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271443243"/>
                  </a:ext>
                </a:extLst>
              </a:tr>
            </a:tbl>
          </a:graphicData>
        </a:graphic>
      </p:graphicFrame>
      <p:sp>
        <p:nvSpPr>
          <p:cNvPr id="3" name="Title 2">
            <a:extLst>
              <a:ext uri="{FF2B5EF4-FFF2-40B4-BE49-F238E27FC236}">
                <a16:creationId xmlns:a16="http://schemas.microsoft.com/office/drawing/2014/main" id="{225CEC9B-0189-4EBB-1C60-676FDA98CA4F}"/>
              </a:ext>
            </a:extLst>
          </p:cNvPr>
          <p:cNvSpPr>
            <a:spLocks noGrp="1"/>
          </p:cNvSpPr>
          <p:nvPr>
            <p:ph type="title"/>
          </p:nvPr>
        </p:nvSpPr>
        <p:spPr/>
        <p:txBody>
          <a:bodyPr/>
          <a:lstStyle/>
          <a:p>
            <a:r>
              <a:rPr lang="en-CA" sz="2000" dirty="0"/>
              <a:t>Debt vs. Equity Financing</a:t>
            </a:r>
          </a:p>
        </p:txBody>
      </p:sp>
    </p:spTree>
    <p:extLst>
      <p:ext uri="{BB962C8B-B14F-4D97-AF65-F5344CB8AC3E}">
        <p14:creationId xmlns:p14="http://schemas.microsoft.com/office/powerpoint/2010/main" val="1493250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1FE0741-DFA7-4770-A766-29F2D49232E8}"/>
              </a:ext>
            </a:extLst>
          </p:cNvPr>
          <p:cNvSpPr>
            <a:spLocks noGrp="1"/>
          </p:cNvSpPr>
          <p:nvPr>
            <p:ph idx="1"/>
          </p:nvPr>
        </p:nvSpPr>
        <p:spPr>
          <a:xfrm>
            <a:off x="498863" y="1004212"/>
            <a:ext cx="8146274" cy="2600752"/>
          </a:xfrm>
        </p:spPr>
        <p:txBody>
          <a:bodyPr>
            <a:normAutofit/>
          </a:bodyPr>
          <a:lstStyle/>
          <a:p>
            <a:pPr marL="0" indent="0">
              <a:buNone/>
            </a:pPr>
            <a:r>
              <a:rPr lang="en-CA" sz="1350" b="1" dirty="0">
                <a:latin typeface="Arial" panose="020B0604020202020204" pitchFamily="34" charset="0"/>
                <a:cs typeface="Arial" panose="020B0604020202020204" pitchFamily="34" charset="0"/>
              </a:rPr>
              <a:t>Debt vs. Equity Financing Example</a:t>
            </a:r>
          </a:p>
          <a:p>
            <a:pPr algn="just"/>
            <a:endParaRPr lang="en-CA" sz="1200"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521598CC-7B3B-9323-9863-EF68E8799CB7}"/>
              </a:ext>
            </a:extLst>
          </p:cNvPr>
          <p:cNvGraphicFramePr>
            <a:graphicFrameLocks noGrp="1"/>
          </p:cNvGraphicFramePr>
          <p:nvPr/>
        </p:nvGraphicFramePr>
        <p:xfrm>
          <a:off x="432451" y="1432597"/>
          <a:ext cx="6171900" cy="1240934"/>
        </p:xfrm>
        <a:graphic>
          <a:graphicData uri="http://schemas.openxmlformats.org/drawingml/2006/table">
            <a:tbl>
              <a:tblPr firstRow="1" firstCol="1" bandRow="1">
                <a:tableStyleId>{5C22544A-7EE6-4342-B048-85BDC9FD1C3A}</a:tableStyleId>
              </a:tblPr>
              <a:tblGrid>
                <a:gridCol w="851697">
                  <a:extLst>
                    <a:ext uri="{9D8B030D-6E8A-4147-A177-3AD203B41FA5}">
                      <a16:colId xmlns:a16="http://schemas.microsoft.com/office/drawing/2014/main" val="1518433275"/>
                    </a:ext>
                  </a:extLst>
                </a:gridCol>
                <a:gridCol w="697435">
                  <a:extLst>
                    <a:ext uri="{9D8B030D-6E8A-4147-A177-3AD203B41FA5}">
                      <a16:colId xmlns:a16="http://schemas.microsoft.com/office/drawing/2014/main" val="20241428"/>
                    </a:ext>
                  </a:extLst>
                </a:gridCol>
                <a:gridCol w="582281">
                  <a:extLst>
                    <a:ext uri="{9D8B030D-6E8A-4147-A177-3AD203B41FA5}">
                      <a16:colId xmlns:a16="http://schemas.microsoft.com/office/drawing/2014/main" val="3353851597"/>
                    </a:ext>
                  </a:extLst>
                </a:gridCol>
                <a:gridCol w="719162">
                  <a:extLst>
                    <a:ext uri="{9D8B030D-6E8A-4147-A177-3AD203B41FA5}">
                      <a16:colId xmlns:a16="http://schemas.microsoft.com/office/drawing/2014/main" val="2965992451"/>
                    </a:ext>
                  </a:extLst>
                </a:gridCol>
                <a:gridCol w="1242057">
                  <a:extLst>
                    <a:ext uri="{9D8B030D-6E8A-4147-A177-3AD203B41FA5}">
                      <a16:colId xmlns:a16="http://schemas.microsoft.com/office/drawing/2014/main" val="4019123267"/>
                    </a:ext>
                  </a:extLst>
                </a:gridCol>
                <a:gridCol w="1052308">
                  <a:extLst>
                    <a:ext uri="{9D8B030D-6E8A-4147-A177-3AD203B41FA5}">
                      <a16:colId xmlns:a16="http://schemas.microsoft.com/office/drawing/2014/main" val="1439474941"/>
                    </a:ext>
                  </a:extLst>
                </a:gridCol>
                <a:gridCol w="1026960">
                  <a:extLst>
                    <a:ext uri="{9D8B030D-6E8A-4147-A177-3AD203B41FA5}">
                      <a16:colId xmlns:a16="http://schemas.microsoft.com/office/drawing/2014/main" val="1149781247"/>
                    </a:ext>
                  </a:extLst>
                </a:gridCol>
              </a:tblGrid>
              <a:tr h="496373">
                <a:tc>
                  <a:txBody>
                    <a:bodyPr/>
                    <a:lstStyle/>
                    <a:p>
                      <a:pPr algn="just"/>
                      <a:r>
                        <a:rPr lang="en-US" sz="1100" kern="100" dirty="0">
                          <a:effectLst/>
                        </a:rPr>
                        <a:t>Financing Package</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Assets</a:t>
                      </a:r>
                      <a:endParaRPr lang="en-CA" sz="1100" kern="100">
                        <a:effectLst/>
                      </a:endParaRPr>
                    </a:p>
                    <a:p>
                      <a:pPr algn="just"/>
                      <a:r>
                        <a:rPr lang="en-US" sz="1100" kern="100">
                          <a:effectLst/>
                        </a:rPr>
                        <a:t>(million)</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Debt</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Equity</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No. of shares (million)</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Debt-to-equity ratio</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Debt-to-assets ratio</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22002318"/>
                  </a:ext>
                </a:extLst>
              </a:tr>
              <a:tr h="248187">
                <a:tc>
                  <a:txBody>
                    <a:bodyPr/>
                    <a:lstStyle/>
                    <a:p>
                      <a:pPr algn="just"/>
                      <a:r>
                        <a:rPr lang="en-US" sz="1100" kern="100">
                          <a:effectLst/>
                        </a:rPr>
                        <a:t>1</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$180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$180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9</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95729410"/>
                  </a:ext>
                </a:extLst>
              </a:tr>
              <a:tr h="248187">
                <a:tc>
                  <a:txBody>
                    <a:bodyPr/>
                    <a:lstStyle/>
                    <a:p>
                      <a:pPr algn="just"/>
                      <a:r>
                        <a:rPr lang="en-US" sz="1100" kern="100">
                          <a:effectLst/>
                        </a:rPr>
                        <a:t>2</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$180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$30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$150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7.5</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20%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16.7%</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081879029"/>
                  </a:ext>
                </a:extLst>
              </a:tr>
              <a:tr h="248187">
                <a:tc>
                  <a:txBody>
                    <a:bodyPr/>
                    <a:lstStyle/>
                    <a:p>
                      <a:pPr algn="just"/>
                      <a:r>
                        <a:rPr lang="en-US" sz="1100" kern="100">
                          <a:effectLst/>
                        </a:rPr>
                        <a:t>3</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$180</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$60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$120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6</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50%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33.3%</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271443243"/>
                  </a:ext>
                </a:extLst>
              </a:tr>
            </a:tbl>
          </a:graphicData>
        </a:graphic>
      </p:graphicFrame>
      <p:sp>
        <p:nvSpPr>
          <p:cNvPr id="6" name="TextBox 5">
            <a:extLst>
              <a:ext uri="{FF2B5EF4-FFF2-40B4-BE49-F238E27FC236}">
                <a16:creationId xmlns:a16="http://schemas.microsoft.com/office/drawing/2014/main" id="{640C67B5-1454-0E24-C9FC-A074CA8DBEB5}"/>
              </a:ext>
            </a:extLst>
          </p:cNvPr>
          <p:cNvSpPr txBox="1"/>
          <p:nvPr/>
        </p:nvSpPr>
        <p:spPr>
          <a:xfrm>
            <a:off x="332814" y="2772020"/>
            <a:ext cx="6642751" cy="523220"/>
          </a:xfrm>
          <a:prstGeom prst="rect">
            <a:avLst/>
          </a:prstGeom>
          <a:noFill/>
        </p:spPr>
        <p:txBody>
          <a:bodyPr wrap="square">
            <a:spAutoFit/>
          </a:bodyPr>
          <a:lstStyle/>
          <a:p>
            <a:r>
              <a:rPr lang="en-CA" sz="1400" dirty="0">
                <a:latin typeface="Arial" panose="020B0604020202020204" pitchFamily="34" charset="0"/>
                <a:cs typeface="Arial" panose="020B0604020202020204" pitchFamily="34" charset="0"/>
              </a:rPr>
              <a:t>Suppose the Matrix Corporation has $27 million of operating earnings. What is the ROA? ROE?</a:t>
            </a:r>
          </a:p>
        </p:txBody>
      </p:sp>
      <p:sp>
        <p:nvSpPr>
          <p:cNvPr id="8" name="TextBox 7">
            <a:extLst>
              <a:ext uri="{FF2B5EF4-FFF2-40B4-BE49-F238E27FC236}">
                <a16:creationId xmlns:a16="http://schemas.microsoft.com/office/drawing/2014/main" id="{3FD1BECC-32A3-3D6D-6A41-1522DC6B766D}"/>
              </a:ext>
            </a:extLst>
          </p:cNvPr>
          <p:cNvSpPr txBox="1"/>
          <p:nvPr/>
        </p:nvSpPr>
        <p:spPr>
          <a:xfrm>
            <a:off x="432451" y="3687879"/>
            <a:ext cx="8033679" cy="307777"/>
          </a:xfrm>
          <a:prstGeom prst="rect">
            <a:avLst/>
          </a:prstGeom>
          <a:noFill/>
        </p:spPr>
        <p:txBody>
          <a:bodyPr wrap="square">
            <a:spAutoFit/>
          </a:bodyPr>
          <a:lstStyle/>
          <a:p>
            <a:r>
              <a:rPr lang="en-CA" sz="1400" dirty="0">
                <a:latin typeface="Arial" panose="020B0604020202020204" pitchFamily="34" charset="0"/>
                <a:cs typeface="Arial" panose="020B0604020202020204" pitchFamily="34" charset="0"/>
              </a:rPr>
              <a:t>Assuming there are no taxes, then the earnings per share for the three financing packages.</a:t>
            </a:r>
          </a:p>
        </p:txBody>
      </p:sp>
      <p:graphicFrame>
        <p:nvGraphicFramePr>
          <p:cNvPr id="9" name="Table 8">
            <a:extLst>
              <a:ext uri="{FF2B5EF4-FFF2-40B4-BE49-F238E27FC236}">
                <a16:creationId xmlns:a16="http://schemas.microsoft.com/office/drawing/2014/main" id="{8C03AFFD-46A4-8DAC-07E9-D6CE6D277FA1}"/>
              </a:ext>
            </a:extLst>
          </p:cNvPr>
          <p:cNvGraphicFramePr>
            <a:graphicFrameLocks noGrp="1"/>
          </p:cNvGraphicFramePr>
          <p:nvPr/>
        </p:nvGraphicFramePr>
        <p:xfrm>
          <a:off x="536906" y="4149201"/>
          <a:ext cx="5962989" cy="2112260"/>
        </p:xfrm>
        <a:graphic>
          <a:graphicData uri="http://schemas.openxmlformats.org/drawingml/2006/table">
            <a:tbl>
              <a:tblPr firstRow="1" firstCol="1" bandRow="1">
                <a:tableStyleId>{073A0DAA-6AF3-43AB-8588-CEC1D06C72B9}</a:tableStyleId>
              </a:tblPr>
              <a:tblGrid>
                <a:gridCol w="2772542">
                  <a:extLst>
                    <a:ext uri="{9D8B030D-6E8A-4147-A177-3AD203B41FA5}">
                      <a16:colId xmlns:a16="http://schemas.microsoft.com/office/drawing/2014/main" val="1705284484"/>
                    </a:ext>
                  </a:extLst>
                </a:gridCol>
                <a:gridCol w="1055993">
                  <a:extLst>
                    <a:ext uri="{9D8B030D-6E8A-4147-A177-3AD203B41FA5}">
                      <a16:colId xmlns:a16="http://schemas.microsoft.com/office/drawing/2014/main" val="2770130909"/>
                    </a:ext>
                  </a:extLst>
                </a:gridCol>
                <a:gridCol w="1109916">
                  <a:extLst>
                    <a:ext uri="{9D8B030D-6E8A-4147-A177-3AD203B41FA5}">
                      <a16:colId xmlns:a16="http://schemas.microsoft.com/office/drawing/2014/main" val="1290293286"/>
                    </a:ext>
                  </a:extLst>
                </a:gridCol>
                <a:gridCol w="1024538">
                  <a:extLst>
                    <a:ext uri="{9D8B030D-6E8A-4147-A177-3AD203B41FA5}">
                      <a16:colId xmlns:a16="http://schemas.microsoft.com/office/drawing/2014/main" val="3630972488"/>
                    </a:ext>
                  </a:extLst>
                </a:gridCol>
              </a:tblGrid>
              <a:tr h="264032">
                <a:tc>
                  <a:txBody>
                    <a:bodyPr/>
                    <a:lstStyle/>
                    <a:p>
                      <a:pPr algn="just"/>
                      <a:r>
                        <a:rPr lang="en-US" sz="1400" kern="100" dirty="0">
                          <a:solidFill>
                            <a:srgbClr val="FFFF00"/>
                          </a:solidFill>
                          <a:effectLst/>
                        </a:rPr>
                        <a:t>Financing Package</a:t>
                      </a:r>
                      <a:endParaRPr lang="en-CA" sz="1400" kern="100" dirty="0">
                        <a:solidFill>
                          <a:srgbClr val="FFFF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000" kern="100" dirty="0">
                          <a:effectLst/>
                        </a:rPr>
                        <a:t>1</a:t>
                      </a:r>
                      <a:endParaRPr lang="en-CA" sz="10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000" kern="100" dirty="0">
                          <a:effectLst/>
                        </a:rPr>
                        <a:t>2</a:t>
                      </a:r>
                      <a:endParaRPr lang="en-CA" sz="10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000" kern="100" dirty="0">
                          <a:effectLst/>
                        </a:rPr>
                        <a:t>3</a:t>
                      </a:r>
                      <a:endParaRPr lang="en-CA" sz="10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2559822620"/>
                  </a:ext>
                </a:extLst>
              </a:tr>
              <a:tr h="264032">
                <a:tc>
                  <a:txBody>
                    <a:bodyPr/>
                    <a:lstStyle/>
                    <a:p>
                      <a:pPr algn="just"/>
                      <a:r>
                        <a:rPr lang="en-US" sz="1100" kern="100" dirty="0">
                          <a:effectLst/>
                        </a:rPr>
                        <a:t>Operating earnings in millions</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$27.0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$27.0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$27.0</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4069503431"/>
                  </a:ext>
                </a:extLst>
              </a:tr>
              <a:tr h="528066">
                <a:tc>
                  <a:txBody>
                    <a:bodyPr/>
                    <a:lstStyle/>
                    <a:p>
                      <a:pPr marL="342900" lvl="0" indent="-342900" algn="just">
                        <a:buFont typeface="Times New Roman" panose="02020603050405020304" pitchFamily="18" charset="0"/>
                        <a:buChar char="-"/>
                      </a:pPr>
                      <a:r>
                        <a:rPr lang="en-US" sz="1100" kern="100">
                          <a:effectLst/>
                        </a:rPr>
                        <a:t>Interest expense in millions</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$0</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$2.4</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$4.8</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4194705584"/>
                  </a:ext>
                </a:extLst>
              </a:tr>
              <a:tr h="528066">
                <a:tc>
                  <a:txBody>
                    <a:bodyPr/>
                    <a:lstStyle/>
                    <a:p>
                      <a:pPr algn="just"/>
                      <a:r>
                        <a:rPr lang="en-US" sz="1100" kern="100">
                          <a:effectLst/>
                        </a:rPr>
                        <a:t>= Earnings available to owners in millions</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$27.0</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$24.6</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$22.2</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764484236"/>
                  </a:ext>
                </a:extLst>
              </a:tr>
              <a:tr h="264032">
                <a:tc>
                  <a:txBody>
                    <a:bodyPr/>
                    <a:lstStyle/>
                    <a:p>
                      <a:pPr algn="just"/>
                      <a:r>
                        <a:rPr lang="en-US" sz="1100" kern="100">
                          <a:effectLst/>
                        </a:rPr>
                        <a:t>No. of shares in millions</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9</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a:effectLst/>
                        </a:rPr>
                        <a:t>7.5</a:t>
                      </a:r>
                      <a:endParaRPr lang="en-CA" sz="11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6</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4037147868"/>
                  </a:ext>
                </a:extLst>
              </a:tr>
              <a:tr h="264032">
                <a:tc>
                  <a:txBody>
                    <a:bodyPr/>
                    <a:lstStyle/>
                    <a:p>
                      <a:pPr algn="just"/>
                      <a:r>
                        <a:rPr lang="en-US" sz="1100" kern="100" dirty="0">
                          <a:effectLst/>
                        </a:rPr>
                        <a:t>Earnings per share</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$3.0</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just"/>
                      <a:r>
                        <a:rPr lang="en-US" sz="1100" kern="100" dirty="0">
                          <a:effectLst/>
                        </a:rPr>
                        <a:t>$3.28</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tc>
                  <a:txBody>
                    <a:bodyPr/>
                    <a:lstStyle/>
                    <a:p>
                      <a:pPr algn="l"/>
                      <a:r>
                        <a:rPr lang="en-US" sz="1100" kern="100" dirty="0">
                          <a:effectLst/>
                        </a:rPr>
                        <a:t>$3.7</a:t>
                      </a:r>
                      <a:endParaRPr lang="en-CA" sz="1100" kern="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3870910646"/>
                  </a:ext>
                </a:extLst>
              </a:tr>
            </a:tbl>
          </a:graphicData>
        </a:graphic>
      </p:graphicFrame>
      <p:sp>
        <p:nvSpPr>
          <p:cNvPr id="4" name="Title 3">
            <a:extLst>
              <a:ext uri="{FF2B5EF4-FFF2-40B4-BE49-F238E27FC236}">
                <a16:creationId xmlns:a16="http://schemas.microsoft.com/office/drawing/2014/main" id="{D8C2D6DB-CEB4-214B-B676-AFFD71CF235F}"/>
              </a:ext>
            </a:extLst>
          </p:cNvPr>
          <p:cNvSpPr>
            <a:spLocks noGrp="1"/>
          </p:cNvSpPr>
          <p:nvPr>
            <p:ph type="title"/>
          </p:nvPr>
        </p:nvSpPr>
        <p:spPr/>
        <p:txBody>
          <a:bodyPr/>
          <a:lstStyle/>
          <a:p>
            <a:r>
              <a:rPr lang="en-CA" dirty="0"/>
              <a:t>Debt vs. Equity</a:t>
            </a:r>
          </a:p>
        </p:txBody>
      </p:sp>
      <p:sp>
        <p:nvSpPr>
          <p:cNvPr id="7" name="Rectangle 6">
            <a:extLst>
              <a:ext uri="{FF2B5EF4-FFF2-40B4-BE49-F238E27FC236}">
                <a16:creationId xmlns:a16="http://schemas.microsoft.com/office/drawing/2014/main" id="{0D7307DB-2ABE-033E-1456-6AC6336CC193}"/>
              </a:ext>
            </a:extLst>
          </p:cNvPr>
          <p:cNvSpPr/>
          <p:nvPr/>
        </p:nvSpPr>
        <p:spPr>
          <a:xfrm>
            <a:off x="432451" y="3295240"/>
            <a:ext cx="1431183" cy="153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1200" dirty="0"/>
              <a:t>Return on Assets</a:t>
            </a:r>
          </a:p>
        </p:txBody>
      </p:sp>
      <p:sp>
        <p:nvSpPr>
          <p:cNvPr id="10" name="Rectangle 9">
            <a:extLst>
              <a:ext uri="{FF2B5EF4-FFF2-40B4-BE49-F238E27FC236}">
                <a16:creationId xmlns:a16="http://schemas.microsoft.com/office/drawing/2014/main" id="{4BC99A69-346A-9421-4774-C2A2D4BFCFCB}"/>
              </a:ext>
            </a:extLst>
          </p:cNvPr>
          <p:cNvSpPr/>
          <p:nvPr/>
        </p:nvSpPr>
        <p:spPr>
          <a:xfrm>
            <a:off x="1998105" y="3285577"/>
            <a:ext cx="1431183" cy="1535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1200" dirty="0"/>
              <a:t>Return on Equity</a:t>
            </a:r>
          </a:p>
        </p:txBody>
      </p:sp>
    </p:spTree>
    <p:extLst>
      <p:ext uri="{BB962C8B-B14F-4D97-AF65-F5344CB8AC3E}">
        <p14:creationId xmlns:p14="http://schemas.microsoft.com/office/powerpoint/2010/main" val="3300082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ADFD7B-ADC7-7A74-DB93-73328045DC33}"/>
              </a:ext>
            </a:extLst>
          </p:cNvPr>
          <p:cNvGraphicFramePr>
            <a:graphicFrameLocks noGrp="1"/>
          </p:cNvGraphicFramePr>
          <p:nvPr/>
        </p:nvGraphicFramePr>
        <p:xfrm>
          <a:off x="611458" y="1546677"/>
          <a:ext cx="6601098" cy="1608626"/>
        </p:xfrm>
        <a:graphic>
          <a:graphicData uri="http://schemas.openxmlformats.org/drawingml/2006/table">
            <a:tbl>
              <a:tblPr firstRow="1" firstCol="1" bandRow="1">
                <a:tableStyleId>{5C22544A-7EE6-4342-B048-85BDC9FD1C3A}</a:tableStyleId>
              </a:tblPr>
              <a:tblGrid>
                <a:gridCol w="2121035">
                  <a:extLst>
                    <a:ext uri="{9D8B030D-6E8A-4147-A177-3AD203B41FA5}">
                      <a16:colId xmlns:a16="http://schemas.microsoft.com/office/drawing/2014/main" val="3153790642"/>
                    </a:ext>
                  </a:extLst>
                </a:gridCol>
                <a:gridCol w="1515593">
                  <a:extLst>
                    <a:ext uri="{9D8B030D-6E8A-4147-A177-3AD203B41FA5}">
                      <a16:colId xmlns:a16="http://schemas.microsoft.com/office/drawing/2014/main" val="4116772317"/>
                    </a:ext>
                  </a:extLst>
                </a:gridCol>
                <a:gridCol w="1412031">
                  <a:extLst>
                    <a:ext uri="{9D8B030D-6E8A-4147-A177-3AD203B41FA5}">
                      <a16:colId xmlns:a16="http://schemas.microsoft.com/office/drawing/2014/main" val="53539483"/>
                    </a:ext>
                  </a:extLst>
                </a:gridCol>
                <a:gridCol w="1552439">
                  <a:extLst>
                    <a:ext uri="{9D8B030D-6E8A-4147-A177-3AD203B41FA5}">
                      <a16:colId xmlns:a16="http://schemas.microsoft.com/office/drawing/2014/main" val="2480484646"/>
                    </a:ext>
                  </a:extLst>
                </a:gridCol>
              </a:tblGrid>
              <a:tr h="298458">
                <a:tc>
                  <a:txBody>
                    <a:bodyPr/>
                    <a:lstStyle/>
                    <a:p>
                      <a:pPr algn="just"/>
                      <a:r>
                        <a:rPr lang="en-US" sz="1050" kern="100">
                          <a:effectLst/>
                        </a:rPr>
                        <a:t>Financing Package</a:t>
                      </a:r>
                      <a:endParaRPr lang="en-CA" sz="1050" kern="10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rowSpan="2">
                  <a:txBody>
                    <a:bodyPr/>
                    <a:lstStyle/>
                    <a:p>
                      <a:pPr algn="ctr"/>
                      <a:r>
                        <a:rPr lang="en-US" sz="1050" kern="100" dirty="0">
                          <a:effectLst/>
                        </a:rPr>
                        <a:t>1</a:t>
                      </a:r>
                      <a:endParaRPr lang="en-CA" sz="1050" kern="100" dirty="0">
                        <a:effectLst/>
                      </a:endParaRPr>
                    </a:p>
                    <a:p>
                      <a:pPr algn="ctr"/>
                      <a:r>
                        <a:rPr lang="en-US" sz="1050" kern="100" dirty="0">
                          <a:effectLst/>
                        </a:rPr>
                        <a:t>(least leverage)</a:t>
                      </a:r>
                    </a:p>
                    <a:p>
                      <a:pPr algn="ctr"/>
                      <a:r>
                        <a:rPr lang="en-US" sz="1050" kern="100" dirty="0">
                          <a:effectLst/>
                        </a:rPr>
                        <a:t>EPS</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rowSpan="2">
                  <a:txBody>
                    <a:bodyPr/>
                    <a:lstStyle/>
                    <a:p>
                      <a:pPr algn="ctr"/>
                      <a:r>
                        <a:rPr lang="en-US" sz="1050" kern="100" dirty="0">
                          <a:effectLst/>
                        </a:rPr>
                        <a:t>2</a:t>
                      </a:r>
                    </a:p>
                    <a:p>
                      <a:pPr algn="ctr"/>
                      <a:r>
                        <a:rPr lang="en-US" sz="1050" kern="100" dirty="0">
                          <a:effectLst/>
                        </a:rPr>
                        <a:t>EPS</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rowSpan="2">
                  <a:txBody>
                    <a:bodyPr/>
                    <a:lstStyle/>
                    <a:p>
                      <a:pPr algn="ctr"/>
                      <a:r>
                        <a:rPr lang="en-US" sz="1050" kern="100" dirty="0">
                          <a:effectLst/>
                        </a:rPr>
                        <a:t>3</a:t>
                      </a:r>
                      <a:endParaRPr lang="en-CA" sz="1050" kern="100" dirty="0">
                        <a:effectLst/>
                      </a:endParaRPr>
                    </a:p>
                    <a:p>
                      <a:pPr algn="ctr"/>
                      <a:r>
                        <a:rPr lang="en-US" sz="1050" kern="100" dirty="0">
                          <a:effectLst/>
                        </a:rPr>
                        <a:t>(most leverage)</a:t>
                      </a:r>
                    </a:p>
                    <a:p>
                      <a:pPr algn="ctr"/>
                      <a:r>
                        <a:rPr lang="en-US" sz="1050" kern="100" dirty="0">
                          <a:effectLst/>
                        </a:rPr>
                        <a:t>EPS</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extLst>
                  <a:ext uri="{0D108BD9-81ED-4DB2-BD59-A6C34878D82A}">
                    <a16:rowId xmlns:a16="http://schemas.microsoft.com/office/drawing/2014/main" val="2387735796"/>
                  </a:ext>
                </a:extLst>
              </a:tr>
              <a:tr h="414794">
                <a:tc>
                  <a:txBody>
                    <a:bodyPr/>
                    <a:lstStyle/>
                    <a:p>
                      <a:pPr algn="just"/>
                      <a:r>
                        <a:rPr lang="en-US" sz="1050" kern="100" dirty="0">
                          <a:effectLst/>
                        </a:rPr>
                        <a:t>Assumed ROA</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vMerge="1">
                  <a:txBody>
                    <a:bodyPr/>
                    <a:lstStyle/>
                    <a:p>
                      <a:endParaRPr lang="en-CA"/>
                    </a:p>
                  </a:txBody>
                  <a:tcPr/>
                </a:tc>
                <a:tc vMerge="1">
                  <a:txBody>
                    <a:bodyPr/>
                    <a:lstStyle/>
                    <a:p>
                      <a:endParaRPr lang="en-CA"/>
                    </a:p>
                  </a:txBody>
                  <a:tcPr/>
                </a:tc>
                <a:tc vMerge="1">
                  <a:txBody>
                    <a:bodyPr/>
                    <a:lstStyle/>
                    <a:p>
                      <a:endParaRPr lang="en-CA"/>
                    </a:p>
                  </a:txBody>
                  <a:tcPr/>
                </a:tc>
                <a:extLst>
                  <a:ext uri="{0D108BD9-81ED-4DB2-BD59-A6C34878D82A}">
                    <a16:rowId xmlns:a16="http://schemas.microsoft.com/office/drawing/2014/main" val="1080026500"/>
                  </a:ext>
                </a:extLst>
              </a:tr>
              <a:tr h="298458">
                <a:tc>
                  <a:txBody>
                    <a:bodyPr/>
                    <a:lstStyle/>
                    <a:p>
                      <a:pPr algn="just"/>
                      <a:r>
                        <a:rPr lang="en-US" sz="1050" kern="100">
                          <a:effectLst/>
                        </a:rPr>
                        <a:t>15%</a:t>
                      </a:r>
                      <a:endParaRPr lang="en-CA" sz="1050" kern="10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a:txBody>
                    <a:bodyPr/>
                    <a:lstStyle/>
                    <a:p>
                      <a:pPr algn="ctr"/>
                      <a:r>
                        <a:rPr lang="en-US" sz="1050" kern="100">
                          <a:effectLst/>
                        </a:rPr>
                        <a:t>$3.0</a:t>
                      </a:r>
                      <a:endParaRPr lang="en-CA" sz="1050" kern="10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a:txBody>
                    <a:bodyPr/>
                    <a:lstStyle/>
                    <a:p>
                      <a:pPr algn="ctr"/>
                      <a:r>
                        <a:rPr lang="en-US" sz="1050" kern="100">
                          <a:effectLst/>
                        </a:rPr>
                        <a:t>$3.28</a:t>
                      </a:r>
                      <a:endParaRPr lang="en-CA" sz="1050" kern="10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a:txBody>
                    <a:bodyPr/>
                    <a:lstStyle/>
                    <a:p>
                      <a:pPr algn="ctr"/>
                      <a:r>
                        <a:rPr lang="en-US" sz="1050" kern="100" dirty="0">
                          <a:effectLst/>
                        </a:rPr>
                        <a:t>$3.7</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extLst>
                  <a:ext uri="{0D108BD9-81ED-4DB2-BD59-A6C34878D82A}">
                    <a16:rowId xmlns:a16="http://schemas.microsoft.com/office/drawing/2014/main" val="3821473142"/>
                  </a:ext>
                </a:extLst>
              </a:tr>
              <a:tr h="298458">
                <a:tc>
                  <a:txBody>
                    <a:bodyPr/>
                    <a:lstStyle/>
                    <a:p>
                      <a:pPr algn="just"/>
                      <a:r>
                        <a:rPr lang="en-US" sz="1050" kern="100">
                          <a:effectLst/>
                        </a:rPr>
                        <a:t>12%</a:t>
                      </a:r>
                      <a:endParaRPr lang="en-CA" sz="1050" kern="10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a:txBody>
                    <a:bodyPr/>
                    <a:lstStyle/>
                    <a:p>
                      <a:pPr algn="ctr"/>
                      <a:r>
                        <a:rPr lang="en-US" sz="1050" kern="100">
                          <a:effectLst/>
                        </a:rPr>
                        <a:t>$2.4</a:t>
                      </a:r>
                      <a:endParaRPr lang="en-CA" sz="1050" kern="10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a:txBody>
                    <a:bodyPr/>
                    <a:lstStyle/>
                    <a:p>
                      <a:pPr algn="ctr"/>
                      <a:r>
                        <a:rPr lang="en-US" sz="1050" kern="100">
                          <a:effectLst/>
                        </a:rPr>
                        <a:t>$2.56</a:t>
                      </a:r>
                      <a:endParaRPr lang="en-CA" sz="1050" kern="10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a:txBody>
                    <a:bodyPr/>
                    <a:lstStyle/>
                    <a:p>
                      <a:pPr algn="ctr"/>
                      <a:r>
                        <a:rPr lang="en-US" sz="1050" kern="100" dirty="0">
                          <a:effectLst/>
                        </a:rPr>
                        <a:t>$2.8</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extLst>
                  <a:ext uri="{0D108BD9-81ED-4DB2-BD59-A6C34878D82A}">
                    <a16:rowId xmlns:a16="http://schemas.microsoft.com/office/drawing/2014/main" val="878042796"/>
                  </a:ext>
                </a:extLst>
              </a:tr>
              <a:tr h="298458">
                <a:tc>
                  <a:txBody>
                    <a:bodyPr/>
                    <a:lstStyle/>
                    <a:p>
                      <a:pPr algn="just"/>
                      <a:r>
                        <a:rPr lang="en-US" sz="1050" kern="100" dirty="0">
                          <a:effectLst/>
                        </a:rPr>
                        <a:t>8%</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a:txBody>
                    <a:bodyPr/>
                    <a:lstStyle/>
                    <a:p>
                      <a:pPr algn="ctr"/>
                      <a:r>
                        <a:rPr lang="en-US" sz="1050" kern="100" dirty="0">
                          <a:effectLst/>
                        </a:rPr>
                        <a:t>$1.6</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a:txBody>
                    <a:bodyPr/>
                    <a:lstStyle/>
                    <a:p>
                      <a:pPr algn="ctr"/>
                      <a:r>
                        <a:rPr lang="en-US" sz="1050" kern="100" dirty="0">
                          <a:effectLst/>
                        </a:rPr>
                        <a:t>$1.6</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tc>
                  <a:txBody>
                    <a:bodyPr/>
                    <a:lstStyle/>
                    <a:p>
                      <a:pPr algn="ctr"/>
                      <a:r>
                        <a:rPr lang="en-US" sz="1050" kern="100" dirty="0">
                          <a:effectLst/>
                        </a:rPr>
                        <a:t>$1.6</a:t>
                      </a:r>
                      <a:endParaRPr lang="en-CA" sz="1050" kern="100" dirty="0">
                        <a:effectLst/>
                        <a:latin typeface="Arial" panose="020B0604020202020204" pitchFamily="34" charset="0"/>
                        <a:ea typeface="Times New Roman" panose="02020603050405020304" pitchFamily="18" charset="0"/>
                        <a:cs typeface="Arial" panose="020B0604020202020204" pitchFamily="34" charset="0"/>
                      </a:endParaRPr>
                    </a:p>
                  </a:txBody>
                  <a:tcPr marL="51435" marR="51435" marT="0" marB="0"/>
                </a:tc>
                <a:extLst>
                  <a:ext uri="{0D108BD9-81ED-4DB2-BD59-A6C34878D82A}">
                    <a16:rowId xmlns:a16="http://schemas.microsoft.com/office/drawing/2014/main" val="3355475819"/>
                  </a:ext>
                </a:extLst>
              </a:tr>
            </a:tbl>
          </a:graphicData>
        </a:graphic>
      </p:graphicFrame>
      <p:sp>
        <p:nvSpPr>
          <p:cNvPr id="10" name="TextBox 9">
            <a:extLst>
              <a:ext uri="{FF2B5EF4-FFF2-40B4-BE49-F238E27FC236}">
                <a16:creationId xmlns:a16="http://schemas.microsoft.com/office/drawing/2014/main" id="{01FE6523-8640-4263-1B47-D3C4DBE45083}"/>
              </a:ext>
            </a:extLst>
          </p:cNvPr>
          <p:cNvSpPr txBox="1"/>
          <p:nvPr/>
        </p:nvSpPr>
        <p:spPr>
          <a:xfrm>
            <a:off x="452846" y="1202993"/>
            <a:ext cx="7385345" cy="276999"/>
          </a:xfrm>
          <a:prstGeom prst="rect">
            <a:avLst/>
          </a:prstGeom>
          <a:noFill/>
        </p:spPr>
        <p:txBody>
          <a:bodyPr wrap="square">
            <a:spAutoFit/>
          </a:bodyPr>
          <a:lstStyle/>
          <a:p>
            <a:r>
              <a:rPr lang="en-CA" sz="1200" dirty="0">
                <a:latin typeface="Arial" panose="020B0604020202020204" pitchFamily="34" charset="0"/>
                <a:cs typeface="Arial" panose="020B0604020202020204" pitchFamily="34" charset="0"/>
              </a:rPr>
              <a:t>The three financing packages based on  assumptions for the return on assets. </a:t>
            </a:r>
          </a:p>
        </p:txBody>
      </p:sp>
      <p:sp>
        <p:nvSpPr>
          <p:cNvPr id="12" name="TextBox 11">
            <a:extLst>
              <a:ext uri="{FF2B5EF4-FFF2-40B4-BE49-F238E27FC236}">
                <a16:creationId xmlns:a16="http://schemas.microsoft.com/office/drawing/2014/main" id="{9E0B6B97-71B2-F365-AEA4-58B9BE3F5FBC}"/>
              </a:ext>
            </a:extLst>
          </p:cNvPr>
          <p:cNvSpPr txBox="1"/>
          <p:nvPr/>
        </p:nvSpPr>
        <p:spPr>
          <a:xfrm>
            <a:off x="611458" y="3925186"/>
            <a:ext cx="7781728" cy="1384995"/>
          </a:xfrm>
          <a:prstGeom prst="rect">
            <a:avLst/>
          </a:prstGeom>
          <a:noFill/>
        </p:spPr>
        <p:txBody>
          <a:bodyPr wrap="square">
            <a:spAutoFit/>
          </a:bodyPr>
          <a:lstStyle/>
          <a:p>
            <a:pPr marL="214313" indent="-214313" algn="just">
              <a:buFont typeface="Arial" panose="020B0604020202020204" pitchFamily="34" charset="0"/>
              <a:buChar char="•"/>
            </a:pPr>
            <a:r>
              <a:rPr lang="en-US" sz="1400" kern="100" dirty="0">
                <a:latin typeface="Arial" panose="020B0604020202020204" pitchFamily="34" charset="0"/>
                <a:ea typeface="Times New Roman" panose="02020603050405020304" pitchFamily="18" charset="0"/>
                <a:cs typeface="Arial" panose="020B0604020202020204" pitchFamily="34" charset="0"/>
              </a:rPr>
              <a:t>Earnings-per-Share can be boosted with leverage when returns are worthwhile / cost is low</a:t>
            </a:r>
          </a:p>
          <a:p>
            <a:pPr marL="214313" indent="-214313" algn="just">
              <a:buFont typeface="Arial" panose="020B0604020202020204" pitchFamily="34" charset="0"/>
              <a:buChar char="•"/>
            </a:pPr>
            <a:endParaRPr lang="en-US" sz="1400" kern="100" dirty="0">
              <a:latin typeface="Arial" panose="020B0604020202020204" pitchFamily="34" charset="0"/>
              <a:ea typeface="Times New Roman" panose="02020603050405020304" pitchFamily="18" charset="0"/>
              <a:cs typeface="Arial" panose="020B0604020202020204" pitchFamily="34" charset="0"/>
            </a:endParaRPr>
          </a:p>
          <a:p>
            <a:pPr marL="214313" indent="-214313" algn="just">
              <a:buFont typeface="Arial" panose="020B0604020202020204" pitchFamily="34" charset="0"/>
              <a:buChar char="•"/>
            </a:pPr>
            <a:r>
              <a:rPr lang="en-US" sz="1400" kern="100" dirty="0">
                <a:latin typeface="Arial" panose="020B0604020202020204" pitchFamily="34" charset="0"/>
                <a:ea typeface="Times New Roman" panose="02020603050405020304" pitchFamily="18" charset="0"/>
                <a:cs typeface="Arial" panose="020B0604020202020204" pitchFamily="34" charset="0"/>
              </a:rPr>
              <a:t>When ROA is 8% in this example, the EPS is the same for the three packages, so the choice of financing is irrelevant for EPS. Return on additional assets is equal to cost of financing.</a:t>
            </a:r>
            <a:endParaRPr lang="en-CA" sz="1000" kern="100" dirty="0">
              <a:latin typeface="Arial" panose="020B0604020202020204" pitchFamily="34" charset="0"/>
              <a:ea typeface="Times New Roman" panose="02020603050405020304" pitchFamily="18" charset="0"/>
              <a:cs typeface="Arial" panose="020B0604020202020204" pitchFamily="34" charset="0"/>
            </a:endParaRPr>
          </a:p>
          <a:p>
            <a:pPr algn="just"/>
            <a:r>
              <a:rPr lang="en-US" sz="1400" kern="100" dirty="0">
                <a:latin typeface="Arial" panose="020B0604020202020204" pitchFamily="34" charset="0"/>
                <a:ea typeface="Times New Roman" panose="02020603050405020304" pitchFamily="18" charset="0"/>
                <a:cs typeface="Arial" panose="020B0604020202020204" pitchFamily="34" charset="0"/>
              </a:rPr>
              <a:t> </a:t>
            </a:r>
            <a:endParaRPr lang="en-CA" sz="1000" kern="100" dirty="0">
              <a:latin typeface="Arial" panose="020B0604020202020204" pitchFamily="34" charset="0"/>
              <a:ea typeface="Times New Roman" panose="02020603050405020304" pitchFamily="18" charset="0"/>
              <a:cs typeface="Arial" panose="020B0604020202020204" pitchFamily="34" charset="0"/>
            </a:endParaRPr>
          </a:p>
          <a:p>
            <a:pPr marL="214313" indent="-214313" algn="just">
              <a:buFont typeface="Arial" panose="020B0604020202020204" pitchFamily="34" charset="0"/>
              <a:buChar char="•"/>
            </a:pPr>
            <a:r>
              <a:rPr lang="en-US" sz="1400" kern="100" dirty="0">
                <a:latin typeface="Arial" panose="020B0604020202020204" pitchFamily="34" charset="0"/>
                <a:ea typeface="Times New Roman" panose="02020603050405020304" pitchFamily="18" charset="0"/>
                <a:cs typeface="Arial" panose="020B0604020202020204" pitchFamily="34" charset="0"/>
              </a:rPr>
              <a:t>The greater the use of debt versus equity, the greater the operating risk. </a:t>
            </a:r>
            <a:endParaRPr lang="en-CA" sz="1000" kern="100" dirty="0">
              <a:latin typeface="Arial" panose="020B0604020202020204" pitchFamily="34" charset="0"/>
              <a:ea typeface="Times New Roman" panose="02020603050405020304" pitchFamily="18" charset="0"/>
              <a:cs typeface="Arial" panose="020B0604020202020204" pitchFamily="34" charset="0"/>
            </a:endParaRPr>
          </a:p>
        </p:txBody>
      </p:sp>
      <p:sp>
        <p:nvSpPr>
          <p:cNvPr id="13" name="Rectangle 12">
            <a:extLst>
              <a:ext uri="{FF2B5EF4-FFF2-40B4-BE49-F238E27FC236}">
                <a16:creationId xmlns:a16="http://schemas.microsoft.com/office/drawing/2014/main" id="{9533C6F8-1C2A-9A84-E429-72F23208B566}"/>
              </a:ext>
            </a:extLst>
          </p:cNvPr>
          <p:cNvSpPr/>
          <p:nvPr/>
        </p:nvSpPr>
        <p:spPr>
          <a:xfrm>
            <a:off x="5825067" y="3275782"/>
            <a:ext cx="2687613" cy="56439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t>When company is leveraged the effect of ROA on EPS is magnified. </a:t>
            </a:r>
          </a:p>
        </p:txBody>
      </p:sp>
      <p:sp>
        <p:nvSpPr>
          <p:cNvPr id="14" name="Rectangle 13">
            <a:extLst>
              <a:ext uri="{FF2B5EF4-FFF2-40B4-BE49-F238E27FC236}">
                <a16:creationId xmlns:a16="http://schemas.microsoft.com/office/drawing/2014/main" id="{A30EAE8A-AFAD-E14F-54D3-0760BE2BE935}"/>
              </a:ext>
            </a:extLst>
          </p:cNvPr>
          <p:cNvSpPr/>
          <p:nvPr/>
        </p:nvSpPr>
        <p:spPr>
          <a:xfrm>
            <a:off x="749088" y="5475673"/>
            <a:ext cx="7644098" cy="104366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solidFill>
                  <a:schemeClr val="tx1"/>
                </a:solidFill>
              </a:rPr>
              <a:t>When macroeconomic outlook worsens and expected return on investment (or current assets) declines, companies with high debt are expected face greater risk on EPS growth.  That, in turn, affect creditworthiness and cost of financing. Equity valuations shrink (stock price declines, risk premium rises)</a:t>
            </a:r>
          </a:p>
        </p:txBody>
      </p:sp>
      <p:sp>
        <p:nvSpPr>
          <p:cNvPr id="3" name="Title 2">
            <a:extLst>
              <a:ext uri="{FF2B5EF4-FFF2-40B4-BE49-F238E27FC236}">
                <a16:creationId xmlns:a16="http://schemas.microsoft.com/office/drawing/2014/main" id="{A9AD4387-F6F0-577D-B7D2-ED0400DEF6E0}"/>
              </a:ext>
            </a:extLst>
          </p:cNvPr>
          <p:cNvSpPr>
            <a:spLocks noGrp="1"/>
          </p:cNvSpPr>
          <p:nvPr>
            <p:ph type="title"/>
          </p:nvPr>
        </p:nvSpPr>
        <p:spPr/>
        <p:txBody>
          <a:bodyPr/>
          <a:lstStyle/>
          <a:p>
            <a:r>
              <a:rPr lang="en-CA" sz="2000" dirty="0"/>
              <a:t>Leverage and Creditworthiness</a:t>
            </a:r>
          </a:p>
        </p:txBody>
      </p:sp>
    </p:spTree>
    <p:extLst>
      <p:ext uri="{BB962C8B-B14F-4D97-AF65-F5344CB8AC3E}">
        <p14:creationId xmlns:p14="http://schemas.microsoft.com/office/powerpoint/2010/main" val="885747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1FE0741-DFA7-4770-A766-29F2D49232E8}"/>
              </a:ext>
            </a:extLst>
          </p:cNvPr>
          <p:cNvSpPr>
            <a:spLocks noGrp="1"/>
          </p:cNvSpPr>
          <p:nvPr>
            <p:ph idx="1"/>
          </p:nvPr>
        </p:nvSpPr>
        <p:spPr>
          <a:xfrm>
            <a:off x="386268" y="1074521"/>
            <a:ext cx="4185732" cy="361605"/>
          </a:xfrm>
        </p:spPr>
        <p:txBody>
          <a:bodyPr>
            <a:normAutofit/>
          </a:bodyPr>
          <a:lstStyle/>
          <a:p>
            <a:pPr marL="0" indent="0">
              <a:buNone/>
            </a:pPr>
            <a:r>
              <a:rPr lang="en-CA" sz="1350" b="1" dirty="0">
                <a:solidFill>
                  <a:srgbClr val="0070C0"/>
                </a:solidFill>
                <a:latin typeface="Arial" panose="020B0604020202020204" pitchFamily="34" charset="0"/>
                <a:cs typeface="Arial" panose="020B0604020202020204" pitchFamily="34" charset="0"/>
              </a:rPr>
              <a:t>Debt vs. Equity Financing Cost</a:t>
            </a:r>
          </a:p>
          <a:p>
            <a:pPr algn="just"/>
            <a:endParaRPr lang="en-CA" sz="120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13B54B2-C11B-34B9-64EE-50193F7AC179}"/>
              </a:ext>
            </a:extLst>
          </p:cNvPr>
          <p:cNvSpPr txBox="1"/>
          <p:nvPr/>
        </p:nvSpPr>
        <p:spPr>
          <a:xfrm>
            <a:off x="332815" y="1352362"/>
            <a:ext cx="7234965" cy="3323987"/>
          </a:xfrm>
          <a:prstGeom prst="rect">
            <a:avLst/>
          </a:prstGeom>
          <a:noFill/>
        </p:spPr>
        <p:txBody>
          <a:bodyPr wrap="square">
            <a:spAutoFit/>
          </a:bodyPr>
          <a:lstStyle/>
          <a:p>
            <a:r>
              <a:rPr lang="en-CA" sz="1400" dirty="0">
                <a:solidFill>
                  <a:srgbClr val="3D3B49"/>
                </a:solidFill>
                <a:latin typeface="Arial" panose="020B0604020202020204" pitchFamily="34" charset="0"/>
                <a:cs typeface="Arial" panose="020B0604020202020204" pitchFamily="34" charset="0"/>
              </a:rPr>
              <a:t>A firm's cost of capital is the cost of its long-term sources of funds: debt, common stock, and preferred stock, if any. The cost reflects the risk of the assets in which the firm invests. </a:t>
            </a:r>
          </a:p>
          <a:p>
            <a:endParaRPr lang="en-CA" sz="1400" dirty="0">
              <a:solidFill>
                <a:srgbClr val="3D3B49"/>
              </a:solidFill>
              <a:latin typeface="Arial" panose="020B0604020202020204" pitchFamily="34" charset="0"/>
              <a:cs typeface="Arial" panose="020B0604020202020204" pitchFamily="34" charset="0"/>
            </a:endParaRPr>
          </a:p>
          <a:p>
            <a:r>
              <a:rPr lang="en-CA" sz="1400" dirty="0">
                <a:solidFill>
                  <a:srgbClr val="3D3B49"/>
                </a:solidFill>
                <a:latin typeface="Arial" panose="020B0604020202020204" pitchFamily="34" charset="0"/>
                <a:cs typeface="Arial" panose="020B0604020202020204" pitchFamily="34" charset="0"/>
              </a:rPr>
              <a:t>The cost of each source of funds reflects the </a:t>
            </a:r>
            <a:r>
              <a:rPr lang="en-CA" sz="1400" b="1" dirty="0">
                <a:solidFill>
                  <a:srgbClr val="3D3B49"/>
                </a:solidFill>
                <a:latin typeface="Arial" panose="020B0604020202020204" pitchFamily="34" charset="0"/>
                <a:cs typeface="Arial" panose="020B0604020202020204" pitchFamily="34" charset="0"/>
              </a:rPr>
              <a:t>hierarchy of the financial risk associated with its seniority </a:t>
            </a:r>
            <a:r>
              <a:rPr lang="en-CA" sz="1400" dirty="0">
                <a:solidFill>
                  <a:srgbClr val="3D3B49"/>
                </a:solidFill>
                <a:latin typeface="Arial" panose="020B0604020202020204" pitchFamily="34" charset="0"/>
                <a:cs typeface="Arial" panose="020B0604020202020204" pitchFamily="34" charset="0"/>
              </a:rPr>
              <a:t>over the other sources. </a:t>
            </a:r>
          </a:p>
          <a:p>
            <a:endParaRPr lang="en-CA" sz="1400" dirty="0">
              <a:solidFill>
                <a:srgbClr val="3D3B49"/>
              </a:solidFill>
              <a:latin typeface="Arial" panose="020B0604020202020204" pitchFamily="34" charset="0"/>
              <a:cs typeface="Arial" panose="020B0604020202020204" pitchFamily="34" charset="0"/>
            </a:endParaRPr>
          </a:p>
          <a:p>
            <a:r>
              <a:rPr lang="en-CA" sz="1400" dirty="0">
                <a:solidFill>
                  <a:srgbClr val="3D3B49"/>
                </a:solidFill>
                <a:latin typeface="Arial" panose="020B0604020202020204" pitchFamily="34" charset="0"/>
                <a:cs typeface="Arial" panose="020B0604020202020204" pitchFamily="34" charset="0"/>
              </a:rPr>
              <a:t>For a given firm, the cost of funds raised through debt is normally less than the cost of funds from preferred stock, which, in turn, is less than the cost of funds from common stock. This is because </a:t>
            </a:r>
            <a:r>
              <a:rPr lang="en-CA" sz="1400" b="1" dirty="0">
                <a:solidFill>
                  <a:srgbClr val="3D3B49"/>
                </a:solidFill>
                <a:latin typeface="Arial" panose="020B0604020202020204" pitchFamily="34" charset="0"/>
                <a:cs typeface="Arial" panose="020B0604020202020204" pitchFamily="34" charset="0"/>
              </a:rPr>
              <a:t>creditors have seniority </a:t>
            </a:r>
            <a:r>
              <a:rPr lang="en-CA" sz="1400" dirty="0">
                <a:solidFill>
                  <a:srgbClr val="3D3B49"/>
                </a:solidFill>
                <a:latin typeface="Arial" panose="020B0604020202020204" pitchFamily="34" charset="0"/>
                <a:cs typeface="Arial" panose="020B0604020202020204" pitchFamily="34" charset="0"/>
              </a:rPr>
              <a:t>over preferred shareholders, who have seniority over common shareholders. </a:t>
            </a:r>
          </a:p>
          <a:p>
            <a:endParaRPr lang="en-CA" sz="1400" dirty="0">
              <a:solidFill>
                <a:srgbClr val="3D3B49"/>
              </a:solidFill>
              <a:latin typeface="Arial" panose="020B0604020202020204" pitchFamily="34" charset="0"/>
              <a:cs typeface="Arial" panose="020B0604020202020204" pitchFamily="34" charset="0"/>
            </a:endParaRPr>
          </a:p>
          <a:p>
            <a:r>
              <a:rPr lang="en-CA" sz="1400" dirty="0">
                <a:solidFill>
                  <a:srgbClr val="3D3B49"/>
                </a:solidFill>
                <a:latin typeface="Arial" panose="020B0604020202020204" pitchFamily="34" charset="0"/>
                <a:cs typeface="Arial" panose="020B0604020202020204" pitchFamily="34" charset="0"/>
              </a:rPr>
              <a:t>If there are difficulties in meeting obligations, the creditors receive their promised interest and principal before the preferred shareholders, who, in turn, receive their promised dividends before the common shareholders.</a:t>
            </a:r>
            <a:endParaRPr lang="en-CA"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82E3B6A-F643-1967-3433-3D7125999B0B}"/>
              </a:ext>
            </a:extLst>
          </p:cNvPr>
          <p:cNvSpPr txBox="1"/>
          <p:nvPr/>
        </p:nvSpPr>
        <p:spPr>
          <a:xfrm>
            <a:off x="454704" y="4754644"/>
            <a:ext cx="7877039" cy="1569660"/>
          </a:xfrm>
          <a:prstGeom prst="rect">
            <a:avLst/>
          </a:prstGeom>
          <a:noFill/>
        </p:spPr>
        <p:txBody>
          <a:bodyPr wrap="square">
            <a:spAutoFit/>
          </a:bodyPr>
          <a:lstStyle/>
          <a:p>
            <a:r>
              <a:rPr lang="en-CA" sz="1600" b="0" i="0" dirty="0">
                <a:solidFill>
                  <a:schemeClr val="accent1">
                    <a:lumMod val="75000"/>
                  </a:schemeClr>
                </a:solidFill>
                <a:effectLst/>
                <a:latin typeface="Arial" panose="020B0604020202020204" pitchFamily="34" charset="0"/>
                <a:cs typeface="Arial" panose="020B0604020202020204" pitchFamily="34" charset="0"/>
              </a:rPr>
              <a:t>Estimating the cost of capital requires management to estimate the cost of each source of capital along with the amounts raised from each source.</a:t>
            </a:r>
          </a:p>
          <a:p>
            <a:endParaRPr lang="en-CA" sz="1600" dirty="0">
              <a:solidFill>
                <a:schemeClr val="accent1">
                  <a:lumMod val="75000"/>
                </a:schemeClr>
              </a:solidFill>
              <a:latin typeface="Arial" panose="020B0604020202020204" pitchFamily="34" charset="0"/>
              <a:cs typeface="Arial" panose="020B0604020202020204" pitchFamily="34" charset="0"/>
            </a:endParaRPr>
          </a:p>
          <a:p>
            <a:endParaRPr lang="en-CA" dirty="0">
              <a:solidFill>
                <a:schemeClr val="accent1">
                  <a:lumMod val="75000"/>
                </a:schemeClr>
              </a:solidFill>
              <a:latin typeface="Arial" panose="020B0604020202020204" pitchFamily="34" charset="0"/>
              <a:cs typeface="Arial" panose="020B0604020202020204" pitchFamily="34" charset="0"/>
            </a:endParaRPr>
          </a:p>
          <a:p>
            <a:r>
              <a:rPr lang="en-CA" sz="1600" dirty="0">
                <a:solidFill>
                  <a:schemeClr val="accent1">
                    <a:lumMod val="75000"/>
                  </a:schemeClr>
                </a:solidFill>
                <a:latin typeface="Arial" panose="020B0604020202020204" pitchFamily="34" charset="0"/>
                <a:cs typeface="Arial" panose="020B0604020202020204" pitchFamily="34" charset="0"/>
              </a:rPr>
              <a:t>Cost of debt is straightforward, but not cost of equity</a:t>
            </a:r>
            <a:r>
              <a:rPr lang="en-CA" dirty="0">
                <a:solidFill>
                  <a:schemeClr val="accent1">
                    <a:lumMod val="75000"/>
                  </a:schemeClr>
                </a:solidFill>
                <a:latin typeface="Arial" panose="020B0604020202020204" pitchFamily="34" charset="0"/>
                <a:cs typeface="Arial" panose="020B0604020202020204" pitchFamily="34" charset="0"/>
              </a:rPr>
              <a:t>. </a:t>
            </a:r>
            <a:r>
              <a:rPr lang="en-CA" sz="1200" i="1" dirty="0">
                <a:solidFill>
                  <a:schemeClr val="tx1">
                    <a:lumMod val="50000"/>
                  </a:schemeClr>
                </a:solidFill>
                <a:latin typeface="Arial" panose="020B0604020202020204" pitchFamily="34" charset="0"/>
                <a:cs typeface="Arial" panose="020B0604020202020204" pitchFamily="34" charset="0"/>
              </a:rPr>
              <a:t>(What happens when a company announces share issues to finance its obligations? )</a:t>
            </a:r>
            <a:endParaRPr lang="en-CA" i="1" dirty="0">
              <a:solidFill>
                <a:schemeClr val="tx1">
                  <a:lumMod val="50000"/>
                </a:schemeClr>
              </a:solidFill>
              <a:latin typeface="Arial" panose="020B0604020202020204" pitchFamily="34" charset="0"/>
              <a:cs typeface="Arial" panose="020B0604020202020204" pitchFamily="34" charset="0"/>
            </a:endParaRPr>
          </a:p>
        </p:txBody>
      </p:sp>
      <p:sp>
        <p:nvSpPr>
          <p:cNvPr id="11" name="Thought Bubble: Cloud 10">
            <a:extLst>
              <a:ext uri="{FF2B5EF4-FFF2-40B4-BE49-F238E27FC236}">
                <a16:creationId xmlns:a16="http://schemas.microsoft.com/office/drawing/2014/main" id="{82CA450B-C958-68E1-7331-6751C2F68414}"/>
              </a:ext>
            </a:extLst>
          </p:cNvPr>
          <p:cNvSpPr/>
          <p:nvPr/>
        </p:nvSpPr>
        <p:spPr>
          <a:xfrm>
            <a:off x="6608581" y="5267421"/>
            <a:ext cx="1653494" cy="544107"/>
          </a:xfrm>
          <a:prstGeom prst="cloudCallout">
            <a:avLst>
              <a:gd name="adj1" fmla="val -55352"/>
              <a:gd name="adj2" fmla="val 5652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rgbClr val="FF0000"/>
                </a:solidFill>
                <a:latin typeface="Arial" panose="020B0604020202020204" pitchFamily="34" charset="0"/>
                <a:cs typeface="Arial" panose="020B0604020202020204" pitchFamily="34" charset="0"/>
              </a:rPr>
              <a:t>??</a:t>
            </a:r>
          </a:p>
        </p:txBody>
      </p:sp>
      <p:sp>
        <p:nvSpPr>
          <p:cNvPr id="3" name="Title 2">
            <a:extLst>
              <a:ext uri="{FF2B5EF4-FFF2-40B4-BE49-F238E27FC236}">
                <a16:creationId xmlns:a16="http://schemas.microsoft.com/office/drawing/2014/main" id="{8BD54CFB-3B47-DF33-FB59-4CBEDDA9A6C8}"/>
              </a:ext>
            </a:extLst>
          </p:cNvPr>
          <p:cNvSpPr>
            <a:spLocks noGrp="1"/>
          </p:cNvSpPr>
          <p:nvPr>
            <p:ph type="title"/>
          </p:nvPr>
        </p:nvSpPr>
        <p:spPr/>
        <p:txBody>
          <a:bodyPr/>
          <a:lstStyle/>
          <a:p>
            <a:r>
              <a:rPr lang="en-CA" sz="2000" dirty="0"/>
              <a:t>Cost of Debt vs. Equity Financing</a:t>
            </a:r>
          </a:p>
        </p:txBody>
      </p:sp>
      <p:sp>
        <p:nvSpPr>
          <p:cNvPr id="4" name="Right Brace 3">
            <a:extLst>
              <a:ext uri="{FF2B5EF4-FFF2-40B4-BE49-F238E27FC236}">
                <a16:creationId xmlns:a16="http://schemas.microsoft.com/office/drawing/2014/main" id="{35EA6F03-65C2-EFF4-A55F-2A4B276878BE}"/>
              </a:ext>
            </a:extLst>
          </p:cNvPr>
          <p:cNvSpPr/>
          <p:nvPr/>
        </p:nvSpPr>
        <p:spPr>
          <a:xfrm>
            <a:off x="7435328" y="2836262"/>
            <a:ext cx="263049" cy="8648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a:extLst>
              <a:ext uri="{FF2B5EF4-FFF2-40B4-BE49-F238E27FC236}">
                <a16:creationId xmlns:a16="http://schemas.microsoft.com/office/drawing/2014/main" id="{E2559B3F-46BC-ECC8-4902-D783AAB82E33}"/>
              </a:ext>
            </a:extLst>
          </p:cNvPr>
          <p:cNvSpPr txBox="1"/>
          <p:nvPr/>
        </p:nvSpPr>
        <p:spPr>
          <a:xfrm>
            <a:off x="7700437" y="3036447"/>
            <a:ext cx="1123276" cy="461665"/>
          </a:xfrm>
          <a:prstGeom prst="rect">
            <a:avLst/>
          </a:prstGeom>
          <a:noFill/>
        </p:spPr>
        <p:txBody>
          <a:bodyPr wrap="square" rtlCol="0">
            <a:spAutoFit/>
          </a:bodyPr>
          <a:lstStyle/>
          <a:p>
            <a:r>
              <a:rPr lang="en-CA" sz="1200" dirty="0">
                <a:solidFill>
                  <a:srgbClr val="FF0000"/>
                </a:solidFill>
              </a:rPr>
              <a:t>Academically speaking</a:t>
            </a:r>
          </a:p>
        </p:txBody>
      </p:sp>
    </p:spTree>
    <p:extLst>
      <p:ext uri="{BB962C8B-B14F-4D97-AF65-F5344CB8AC3E}">
        <p14:creationId xmlns:p14="http://schemas.microsoft.com/office/powerpoint/2010/main" val="2745046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D90071-1E17-4AAE-AF44-3600BAA1C6C9}"/>
              </a:ext>
            </a:extLst>
          </p:cNvPr>
          <p:cNvSpPr>
            <a:spLocks noGrp="1"/>
          </p:cNvSpPr>
          <p:nvPr>
            <p:ph type="title"/>
          </p:nvPr>
        </p:nvSpPr>
        <p:spPr/>
        <p:txBody>
          <a:bodyPr/>
          <a:lstStyle/>
          <a:p>
            <a:r>
              <a:rPr lang="en-CA" sz="2000" dirty="0"/>
              <a:t>Academic logic does not necessarily apply all the time</a:t>
            </a:r>
          </a:p>
        </p:txBody>
      </p:sp>
      <p:pic>
        <p:nvPicPr>
          <p:cNvPr id="4" name="Content Placeholder 3">
            <a:extLst>
              <a:ext uri="{FF2B5EF4-FFF2-40B4-BE49-F238E27FC236}">
                <a16:creationId xmlns:a16="http://schemas.microsoft.com/office/drawing/2014/main" id="{D3B1BA89-4606-47F1-19BF-79C890CE433F}"/>
              </a:ext>
            </a:extLst>
          </p:cNvPr>
          <p:cNvPicPr>
            <a:picLocks noGrp="1" noChangeAspect="1"/>
          </p:cNvPicPr>
          <p:nvPr>
            <p:ph idx="1"/>
          </p:nvPr>
        </p:nvPicPr>
        <p:blipFill>
          <a:blip r:embed="rId2"/>
          <a:stretch>
            <a:fillRect/>
          </a:stretch>
        </p:blipFill>
        <p:spPr>
          <a:xfrm>
            <a:off x="379869" y="940150"/>
            <a:ext cx="4331468" cy="5470168"/>
          </a:xfrm>
          <a:prstGeom prst="rect">
            <a:avLst/>
          </a:prstGeom>
        </p:spPr>
      </p:pic>
      <p:pic>
        <p:nvPicPr>
          <p:cNvPr id="6" name="Picture 5">
            <a:extLst>
              <a:ext uri="{FF2B5EF4-FFF2-40B4-BE49-F238E27FC236}">
                <a16:creationId xmlns:a16="http://schemas.microsoft.com/office/drawing/2014/main" id="{BEEB7D78-6155-78E9-6242-C76421980202}"/>
              </a:ext>
            </a:extLst>
          </p:cNvPr>
          <p:cNvPicPr>
            <a:picLocks noChangeAspect="1"/>
          </p:cNvPicPr>
          <p:nvPr/>
        </p:nvPicPr>
        <p:blipFill>
          <a:blip r:embed="rId3"/>
          <a:stretch>
            <a:fillRect/>
          </a:stretch>
        </p:blipFill>
        <p:spPr>
          <a:xfrm>
            <a:off x="4711337" y="1700699"/>
            <a:ext cx="4377702" cy="3289312"/>
          </a:xfrm>
          <a:prstGeom prst="rect">
            <a:avLst/>
          </a:prstGeom>
        </p:spPr>
      </p:pic>
      <p:sp>
        <p:nvSpPr>
          <p:cNvPr id="8" name="TextBox 7">
            <a:extLst>
              <a:ext uri="{FF2B5EF4-FFF2-40B4-BE49-F238E27FC236}">
                <a16:creationId xmlns:a16="http://schemas.microsoft.com/office/drawing/2014/main" id="{F3011078-01D2-8CCD-9901-CAEA3A63246E}"/>
              </a:ext>
            </a:extLst>
          </p:cNvPr>
          <p:cNvSpPr txBox="1"/>
          <p:nvPr/>
        </p:nvSpPr>
        <p:spPr>
          <a:xfrm>
            <a:off x="4711337" y="5122467"/>
            <a:ext cx="1942011" cy="261610"/>
          </a:xfrm>
          <a:prstGeom prst="rect">
            <a:avLst/>
          </a:prstGeom>
          <a:noFill/>
        </p:spPr>
        <p:txBody>
          <a:bodyPr wrap="square" rtlCol="0">
            <a:spAutoFit/>
          </a:bodyPr>
          <a:lstStyle/>
          <a:p>
            <a:r>
              <a:rPr lang="en-CA" sz="1100" i="1" dirty="0"/>
              <a:t>Financial Times, 2020</a:t>
            </a:r>
          </a:p>
        </p:txBody>
      </p:sp>
    </p:spTree>
    <p:extLst>
      <p:ext uri="{BB962C8B-B14F-4D97-AF65-F5344CB8AC3E}">
        <p14:creationId xmlns:p14="http://schemas.microsoft.com/office/powerpoint/2010/main" val="129422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25C2B34-32FA-9381-3260-68F1CBB5CAB4}"/>
              </a:ext>
            </a:extLst>
          </p:cNvPr>
          <p:cNvSpPr>
            <a:spLocks noGrp="1"/>
          </p:cNvSpPr>
          <p:nvPr>
            <p:ph type="title"/>
          </p:nvPr>
        </p:nvSpPr>
        <p:spPr/>
        <p:txBody>
          <a:bodyPr/>
          <a:lstStyle/>
          <a:p>
            <a:endParaRPr lang="en-CA"/>
          </a:p>
        </p:txBody>
      </p: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Corporate Debt</a:t>
            </a:r>
          </a:p>
        </p:txBody>
      </p:sp>
      <p:sp>
        <p:nvSpPr>
          <p:cNvPr id="6" name="Content Placeholder 4">
            <a:extLst>
              <a:ext uri="{FF2B5EF4-FFF2-40B4-BE49-F238E27FC236}">
                <a16:creationId xmlns:a16="http://schemas.microsoft.com/office/drawing/2014/main" id="{0A9A7A4C-0BEE-D75D-C7FC-EE21EAFB1F4D}"/>
              </a:ext>
            </a:extLst>
          </p:cNvPr>
          <p:cNvSpPr txBox="1">
            <a:spLocks/>
          </p:cNvSpPr>
          <p:nvPr/>
        </p:nvSpPr>
        <p:spPr>
          <a:xfrm>
            <a:off x="554020" y="1141805"/>
            <a:ext cx="7962963" cy="4868214"/>
          </a:xfrm>
          <a:prstGeom prst="rect">
            <a:avLst/>
          </a:prstGeom>
        </p:spPr>
        <p:txBody>
          <a:bodyPr>
            <a:normAutofit/>
          </a:bodyPr>
          <a:lstStyle>
            <a:lvl1pPr marL="171450" indent="-171450" algn="l" rtl="0" fontAlgn="base">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fontAlgn="base">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fontAlgn="base">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fontAlgn="base">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fontAlgn="base">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Font typeface="Arial" panose="020B0604020202020204" pitchFamily="34" charset="0"/>
              <a:buNone/>
            </a:pPr>
            <a:r>
              <a:rPr lang="en-CA" sz="1800" b="1" dirty="0">
                <a:latin typeface="Arial" panose="020B0604020202020204" pitchFamily="34" charset="0"/>
                <a:cs typeface="Arial" panose="020B0604020202020204" pitchFamily="34" charset="0"/>
              </a:rPr>
              <a:t>Corporate Debt Instruments</a:t>
            </a:r>
          </a:p>
          <a:p>
            <a:pPr algn="just" eaLnBrk="1" hangingPunct="1"/>
            <a:r>
              <a:rPr lang="en-CA" sz="1600" dirty="0">
                <a:latin typeface="Arial" panose="020B0604020202020204" pitchFamily="34" charset="0"/>
                <a:cs typeface="Arial" panose="020B0604020202020204" pitchFamily="34" charset="0"/>
              </a:rPr>
              <a:t>Once the decision of how much debt to issue is determined, the next step is to determine what debt instrument should be issued. The alternatives for corporate management are corporate bonds, medium-term notes, commercial paper, bank loans, and asset-backed securities.</a:t>
            </a:r>
          </a:p>
          <a:p>
            <a:pPr marL="0" indent="0" algn="just" eaLnBrk="1" hangingPunct="1">
              <a:buFont typeface="Arial" panose="020B0604020202020204" pitchFamily="34" charset="0"/>
              <a:buNone/>
            </a:pPr>
            <a:endParaRPr lang="en-CA" sz="1600" dirty="0">
              <a:latin typeface="Arial" panose="020B0604020202020204" pitchFamily="34" charset="0"/>
              <a:cs typeface="Arial" panose="020B0604020202020204" pitchFamily="34" charset="0"/>
            </a:endParaRPr>
          </a:p>
          <a:p>
            <a:pPr algn="just" eaLnBrk="1" hangingPunct="1"/>
            <a:r>
              <a:rPr lang="en-CA" sz="1600" dirty="0">
                <a:latin typeface="Arial" panose="020B0604020202020204" pitchFamily="34" charset="0"/>
                <a:cs typeface="Arial" panose="020B0604020202020204" pitchFamily="34" charset="0"/>
              </a:rPr>
              <a:t>Corporate Bonds</a:t>
            </a:r>
          </a:p>
          <a:p>
            <a:pPr lvl="2" algn="just" eaLnBrk="1" hangingPunct="1"/>
            <a:r>
              <a:rPr lang="en-CA" sz="1400" u="sng" dirty="0">
                <a:latin typeface="Arial" panose="020B0604020202020204" pitchFamily="34" charset="0"/>
                <a:cs typeface="Arial" panose="020B0604020202020204" pitchFamily="34" charset="0"/>
              </a:rPr>
              <a:t>Important Parameters:</a:t>
            </a:r>
            <a:r>
              <a:rPr lang="en-CA" sz="1100" u="sng" dirty="0">
                <a:latin typeface="Arial" panose="020B0604020202020204" pitchFamily="34" charset="0"/>
                <a:cs typeface="Arial" panose="020B0604020202020204" pitchFamily="34" charset="0"/>
              </a:rPr>
              <a:t> </a:t>
            </a:r>
          </a:p>
          <a:p>
            <a:pPr lvl="3" algn="just" eaLnBrk="1" hangingPunct="1"/>
            <a:r>
              <a:rPr lang="en-CA" sz="1200" b="1" dirty="0">
                <a:latin typeface="Arial" panose="020B0604020202020204" pitchFamily="34" charset="0"/>
                <a:cs typeface="Arial" panose="020B0604020202020204" pitchFamily="34" charset="0"/>
              </a:rPr>
              <a:t>Maturity</a:t>
            </a:r>
            <a:r>
              <a:rPr lang="en-CA" sz="1200" dirty="0">
                <a:latin typeface="Arial" panose="020B0604020202020204" pitchFamily="34" charset="0"/>
                <a:cs typeface="Arial" panose="020B0604020202020204" pitchFamily="34" charset="0"/>
              </a:rPr>
              <a:t> </a:t>
            </a:r>
            <a:r>
              <a:rPr lang="en-CA" sz="1200" i="1" dirty="0">
                <a:latin typeface="Arial" panose="020B0604020202020204" pitchFamily="34" charset="0"/>
                <a:cs typeface="Arial" panose="020B0604020202020204" pitchFamily="34" charset="0"/>
              </a:rPr>
              <a:t>(Date the bond is paid and retired</a:t>
            </a:r>
            <a:r>
              <a:rPr lang="en-CA" sz="1200" dirty="0">
                <a:latin typeface="Arial" panose="020B0604020202020204" pitchFamily="34" charset="0"/>
                <a:cs typeface="Arial" panose="020B0604020202020204" pitchFamily="34" charset="0"/>
              </a:rPr>
              <a:t>)</a:t>
            </a:r>
          </a:p>
          <a:p>
            <a:pPr lvl="3" algn="just" eaLnBrk="1" hangingPunct="1"/>
            <a:r>
              <a:rPr lang="en-CA" sz="1200" b="1" dirty="0">
                <a:latin typeface="Arial" panose="020B0604020202020204" pitchFamily="34" charset="0"/>
                <a:cs typeface="Arial" panose="020B0604020202020204" pitchFamily="34" charset="0"/>
              </a:rPr>
              <a:t>Coupon Rate </a:t>
            </a:r>
            <a:r>
              <a:rPr lang="en-CA" sz="1200" dirty="0">
                <a:latin typeface="Arial" panose="020B0604020202020204" pitchFamily="34" charset="0"/>
                <a:cs typeface="Arial" panose="020B0604020202020204" pitchFamily="34" charset="0"/>
              </a:rPr>
              <a:t>(</a:t>
            </a:r>
            <a:r>
              <a:rPr lang="en-CA" sz="1200" i="1" dirty="0">
                <a:latin typeface="Arial" panose="020B0604020202020204" pitchFamily="34" charset="0"/>
                <a:cs typeface="Arial" panose="020B0604020202020204" pitchFamily="34" charset="0"/>
              </a:rPr>
              <a:t>Periodic payment rate</a:t>
            </a:r>
            <a:r>
              <a:rPr lang="en-CA" sz="1200" dirty="0">
                <a:latin typeface="Arial" panose="020B0604020202020204" pitchFamily="34" charset="0"/>
                <a:cs typeface="Arial" panose="020B0604020202020204" pitchFamily="34" charset="0"/>
              </a:rPr>
              <a:t>)</a:t>
            </a:r>
          </a:p>
          <a:p>
            <a:pPr lvl="3" algn="just" eaLnBrk="1" hangingPunct="1"/>
            <a:r>
              <a:rPr lang="en-CA" sz="1200" b="1" dirty="0">
                <a:latin typeface="Arial" panose="020B0604020202020204" pitchFamily="34" charset="0"/>
                <a:cs typeface="Arial" panose="020B0604020202020204" pitchFamily="34" charset="0"/>
              </a:rPr>
              <a:t>Secured or Unsecured </a:t>
            </a:r>
            <a:r>
              <a:rPr lang="en-CA" sz="1200" i="1" dirty="0">
                <a:latin typeface="Arial" panose="020B0604020202020204" pitchFamily="34" charset="0"/>
                <a:cs typeface="Arial" panose="020B0604020202020204" pitchFamily="34" charset="0"/>
              </a:rPr>
              <a:t>(Collateral to ensure payment or not)</a:t>
            </a:r>
          </a:p>
          <a:p>
            <a:pPr lvl="3" algn="just" eaLnBrk="1" hangingPunct="1"/>
            <a:r>
              <a:rPr lang="en-CA" sz="1200" b="1" dirty="0">
                <a:latin typeface="Arial" panose="020B0604020202020204" pitchFamily="34" charset="0"/>
                <a:cs typeface="Arial" panose="020B0604020202020204" pitchFamily="34" charset="0"/>
              </a:rPr>
              <a:t>Provisions </a:t>
            </a:r>
            <a:r>
              <a:rPr lang="en-CA" sz="1200" i="1" dirty="0">
                <a:latin typeface="Arial" panose="020B0604020202020204" pitchFamily="34" charset="0"/>
                <a:cs typeface="Arial" panose="020B0604020202020204" pitchFamily="34" charset="0"/>
              </a:rPr>
              <a:t>(Callable)</a:t>
            </a:r>
          </a:p>
          <a:p>
            <a:pPr lvl="3" algn="just" eaLnBrk="1" hangingPunct="1"/>
            <a:r>
              <a:rPr lang="en-CA" sz="1200" b="1" dirty="0">
                <a:latin typeface="Arial" panose="020B0604020202020204" pitchFamily="34" charset="0"/>
                <a:cs typeface="Arial" panose="020B0604020202020204" pitchFamily="34" charset="0"/>
              </a:rPr>
              <a:t>Convertible or not </a:t>
            </a:r>
            <a:r>
              <a:rPr lang="en-CA" sz="1200" i="1" dirty="0">
                <a:latin typeface="Arial" panose="020B0604020202020204" pitchFamily="34" charset="0"/>
                <a:cs typeface="Arial" panose="020B0604020202020204" pitchFamily="34" charset="0"/>
              </a:rPr>
              <a:t>(Convertible to common stock)</a:t>
            </a:r>
            <a:endParaRPr lang="en-CA" sz="1050" i="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9FCBE36-989B-7A2C-F48C-C6DEEE8B8FBF}"/>
              </a:ext>
            </a:extLst>
          </p:cNvPr>
          <p:cNvSpPr/>
          <p:nvPr/>
        </p:nvSpPr>
        <p:spPr>
          <a:xfrm>
            <a:off x="6217920" y="3500845"/>
            <a:ext cx="2116183" cy="3222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Duration</a:t>
            </a:r>
          </a:p>
        </p:txBody>
      </p:sp>
    </p:spTree>
    <p:extLst>
      <p:ext uri="{BB962C8B-B14F-4D97-AF65-F5344CB8AC3E}">
        <p14:creationId xmlns:p14="http://schemas.microsoft.com/office/powerpoint/2010/main" val="677041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1FE0741-DFA7-4770-A766-29F2D49232E8}"/>
              </a:ext>
            </a:extLst>
          </p:cNvPr>
          <p:cNvSpPr>
            <a:spLocks noGrp="1"/>
          </p:cNvSpPr>
          <p:nvPr>
            <p:ph idx="1"/>
          </p:nvPr>
        </p:nvSpPr>
        <p:spPr>
          <a:xfrm>
            <a:off x="332814" y="1295592"/>
            <a:ext cx="8201585" cy="3877299"/>
          </a:xfrm>
        </p:spPr>
        <p:txBody>
          <a:bodyPr>
            <a:normAutofit/>
          </a:bodyPr>
          <a:lstStyle/>
          <a:p>
            <a:pPr algn="just"/>
            <a:r>
              <a:rPr lang="en-CA" sz="1800" dirty="0">
                <a:solidFill>
                  <a:srgbClr val="002060"/>
                </a:solidFill>
                <a:latin typeface="Arial" panose="020B0604020202020204" pitchFamily="34" charset="0"/>
                <a:cs typeface="Arial" panose="020B0604020202020204" pitchFamily="34" charset="0"/>
              </a:rPr>
              <a:t>Medium Term Notes</a:t>
            </a:r>
          </a:p>
          <a:p>
            <a:pPr lvl="2" algn="just"/>
            <a:r>
              <a:rPr lang="en-CA" sz="1400" dirty="0">
                <a:solidFill>
                  <a:srgbClr val="002060"/>
                </a:solidFill>
                <a:latin typeface="Arial" panose="020B0604020202020204" pitchFamily="34" charset="0"/>
                <a:cs typeface="Arial" panose="020B0604020202020204" pitchFamily="34" charset="0"/>
              </a:rPr>
              <a:t>Debt notes offered continuously to investors by an agent of the issuer. Investors can select from several maturity ranges: nine months to one year, more than one year to 18 months, more than 18 months to two years, and so on up to 30 years.</a:t>
            </a:r>
          </a:p>
          <a:p>
            <a:pPr lvl="2" algn="just"/>
            <a:r>
              <a:rPr lang="en-CA" sz="1400" dirty="0">
                <a:solidFill>
                  <a:srgbClr val="002060"/>
                </a:solidFill>
                <a:latin typeface="Arial" panose="020B0604020202020204" pitchFamily="34" charset="0"/>
                <a:cs typeface="Arial" panose="020B0604020202020204" pitchFamily="34" charset="0"/>
              </a:rPr>
              <a:t>To fill the funding gap with flexibility offered by instruments with different maturities.</a:t>
            </a:r>
          </a:p>
          <a:p>
            <a:pPr algn="just"/>
            <a:r>
              <a:rPr lang="en-CA" sz="1800" dirty="0">
                <a:solidFill>
                  <a:srgbClr val="002060"/>
                </a:solidFill>
                <a:latin typeface="Arial" panose="020B0604020202020204" pitchFamily="34" charset="0"/>
                <a:cs typeface="Arial" panose="020B0604020202020204" pitchFamily="34" charset="0"/>
              </a:rPr>
              <a:t>Asset-Backed Securities (ABS)</a:t>
            </a:r>
          </a:p>
          <a:p>
            <a:pPr lvl="2" algn="just"/>
            <a:r>
              <a:rPr lang="en-CA" sz="1400" dirty="0">
                <a:solidFill>
                  <a:srgbClr val="002060"/>
                </a:solidFill>
                <a:latin typeface="Arial" panose="020B0604020202020204" pitchFamily="34" charset="0"/>
                <a:cs typeface="Arial" panose="020B0604020202020204" pitchFamily="34" charset="0"/>
              </a:rPr>
              <a:t>Pool of assets/cash-flows securitised --- long-term receivables are used for short term funding </a:t>
            </a:r>
          </a:p>
          <a:p>
            <a:pPr marL="0" indent="0" algn="just">
              <a:buNone/>
            </a:pPr>
            <a:endParaRPr lang="en-CA" sz="1800" dirty="0">
              <a:solidFill>
                <a:srgbClr val="002060"/>
              </a:solidFill>
              <a:latin typeface="Arial" panose="020B0604020202020204" pitchFamily="34" charset="0"/>
              <a:cs typeface="Arial" panose="020B0604020202020204" pitchFamily="34" charset="0"/>
            </a:endParaRPr>
          </a:p>
          <a:p>
            <a:pPr algn="just"/>
            <a:r>
              <a:rPr lang="en-CA" sz="1800" dirty="0">
                <a:solidFill>
                  <a:srgbClr val="002060"/>
                </a:solidFill>
                <a:latin typeface="Arial" panose="020B0604020202020204" pitchFamily="34" charset="0"/>
                <a:cs typeface="Arial" panose="020B0604020202020204" pitchFamily="34" charset="0"/>
              </a:rPr>
              <a:t>Commercial Paper</a:t>
            </a:r>
          </a:p>
          <a:p>
            <a:pPr lvl="2" algn="just"/>
            <a:r>
              <a:rPr lang="en-CA" sz="1400" dirty="0">
                <a:solidFill>
                  <a:srgbClr val="002060"/>
                </a:solidFill>
                <a:latin typeface="Arial" panose="020B0604020202020204" pitchFamily="34" charset="0"/>
                <a:cs typeface="Arial" panose="020B0604020202020204" pitchFamily="34" charset="0"/>
              </a:rPr>
              <a:t>Commercial paper is a short-term promissory note issued in the open market as an obligation of the issuing entity. The maturity of commercial paper is usually less than 270 days.</a:t>
            </a:r>
          </a:p>
          <a:p>
            <a:pPr lvl="2" algn="just"/>
            <a:r>
              <a:rPr lang="en-CA" sz="1400" dirty="0">
                <a:solidFill>
                  <a:srgbClr val="002060"/>
                </a:solidFill>
                <a:latin typeface="Arial" panose="020B0604020202020204" pitchFamily="34" charset="0"/>
                <a:cs typeface="Arial" panose="020B0604020202020204" pitchFamily="34" charset="0"/>
              </a:rPr>
              <a:t>Used by larger corporations with strong credit ratings </a:t>
            </a:r>
          </a:p>
        </p:txBody>
      </p:sp>
      <p:sp>
        <p:nvSpPr>
          <p:cNvPr id="3" name="Title 2">
            <a:extLst>
              <a:ext uri="{FF2B5EF4-FFF2-40B4-BE49-F238E27FC236}">
                <a16:creationId xmlns:a16="http://schemas.microsoft.com/office/drawing/2014/main" id="{FBCE9080-2EB3-EB0C-EBED-C246CEA1224F}"/>
              </a:ext>
            </a:extLst>
          </p:cNvPr>
          <p:cNvSpPr>
            <a:spLocks noGrp="1"/>
          </p:cNvSpPr>
          <p:nvPr>
            <p:ph type="title"/>
          </p:nvPr>
        </p:nvSpPr>
        <p:spPr/>
        <p:txBody>
          <a:bodyPr/>
          <a:lstStyle/>
          <a:p>
            <a:r>
              <a:rPr lang="en-CA" sz="2000" dirty="0">
                <a:solidFill>
                  <a:srgbClr val="C00000"/>
                </a:solidFill>
              </a:rPr>
              <a:t>Corporate Debt (continued)</a:t>
            </a:r>
          </a:p>
        </p:txBody>
      </p:sp>
    </p:spTree>
    <p:extLst>
      <p:ext uri="{BB962C8B-B14F-4D97-AF65-F5344CB8AC3E}">
        <p14:creationId xmlns:p14="http://schemas.microsoft.com/office/powerpoint/2010/main" val="2398573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1FE0741-DFA7-4770-A766-29F2D49232E8}"/>
              </a:ext>
            </a:extLst>
          </p:cNvPr>
          <p:cNvSpPr>
            <a:spLocks noGrp="1"/>
          </p:cNvSpPr>
          <p:nvPr>
            <p:ph idx="1"/>
          </p:nvPr>
        </p:nvSpPr>
        <p:spPr>
          <a:xfrm>
            <a:off x="332815" y="1356552"/>
            <a:ext cx="8367048" cy="3651161"/>
          </a:xfrm>
        </p:spPr>
        <p:txBody>
          <a:bodyPr>
            <a:noAutofit/>
          </a:bodyPr>
          <a:lstStyle/>
          <a:p>
            <a:pPr marL="0" indent="0" algn="just">
              <a:buNone/>
            </a:pPr>
            <a:r>
              <a:rPr lang="en-CA" sz="1600" dirty="0">
                <a:latin typeface="Arial" panose="020B0604020202020204" pitchFamily="34" charset="0"/>
                <a:cs typeface="Arial" panose="020B0604020202020204" pitchFamily="34" charset="0"/>
              </a:rPr>
              <a:t>Bank Loans</a:t>
            </a:r>
          </a:p>
          <a:p>
            <a:pPr lvl="2" algn="just"/>
            <a:r>
              <a:rPr lang="en-CA" sz="1600" dirty="0">
                <a:latin typeface="Arial" panose="020B0604020202020204" pitchFamily="34" charset="0"/>
                <a:cs typeface="Arial" panose="020B0604020202020204" pitchFamily="34" charset="0"/>
              </a:rPr>
              <a:t>Bank loans are an alternative to issuing securities. A corporation may use any of five sourcing alternatives: (1) a domestic bank in the corporation's home country; (2) a subsidiary of a foreign bank established in the corporation's home country; (3) a foreign bank domiciled in a country where the corporation does business; (4) a subsidiary of a domestic bank established in a country where the corporation does business; or (5) an offshore or Eurobank.</a:t>
            </a:r>
          </a:p>
          <a:p>
            <a:pPr lvl="2" algn="just"/>
            <a:r>
              <a:rPr lang="en-CA" sz="1600" dirty="0">
                <a:latin typeface="Arial" panose="020B0604020202020204" pitchFamily="34" charset="0"/>
                <a:cs typeface="Arial" panose="020B0604020202020204" pitchFamily="34" charset="0"/>
              </a:rPr>
              <a:t>A bank loan is either an </a:t>
            </a:r>
            <a:r>
              <a:rPr lang="en-CA" sz="1600" u="sng" dirty="0">
                <a:latin typeface="Arial" panose="020B0604020202020204" pitchFamily="34" charset="0"/>
                <a:cs typeface="Arial" panose="020B0604020202020204" pitchFamily="34" charset="0"/>
              </a:rPr>
              <a:t>investment-grade loan </a:t>
            </a:r>
            <a:r>
              <a:rPr lang="en-CA" sz="1600" dirty="0">
                <a:latin typeface="Arial" panose="020B0604020202020204" pitchFamily="34" charset="0"/>
                <a:cs typeface="Arial" panose="020B0604020202020204" pitchFamily="34" charset="0"/>
              </a:rPr>
              <a:t>or a </a:t>
            </a:r>
            <a:r>
              <a:rPr lang="en-CA" sz="1600" u="sng" dirty="0">
                <a:latin typeface="Arial" panose="020B0604020202020204" pitchFamily="34" charset="0"/>
                <a:cs typeface="Arial" panose="020B0604020202020204" pitchFamily="34" charset="0"/>
              </a:rPr>
              <a:t>leveraged loan</a:t>
            </a:r>
            <a:r>
              <a:rPr lang="en-CA" sz="1600" dirty="0">
                <a:latin typeface="Arial" panose="020B0604020202020204" pitchFamily="34" charset="0"/>
                <a:cs typeface="Arial" panose="020B0604020202020204" pitchFamily="34" charset="0"/>
              </a:rPr>
              <a:t>. The former is a bank loan made to a corporate borrower that has an investment-grade rating.</a:t>
            </a:r>
          </a:p>
          <a:p>
            <a:pPr lvl="2" algn="just"/>
            <a:r>
              <a:rPr lang="en-CA" sz="1600" dirty="0">
                <a:latin typeface="Arial" panose="020B0604020202020204" pitchFamily="34" charset="0"/>
                <a:cs typeface="Arial" panose="020B0604020202020204" pitchFamily="34" charset="0"/>
              </a:rPr>
              <a:t>A </a:t>
            </a:r>
            <a:r>
              <a:rPr lang="en-CA" sz="1600" u="sng" dirty="0">
                <a:latin typeface="Arial" panose="020B0604020202020204" pitchFamily="34" charset="0"/>
                <a:cs typeface="Arial" panose="020B0604020202020204" pitchFamily="34" charset="0"/>
              </a:rPr>
              <a:t>syndicated bank loan </a:t>
            </a:r>
            <a:r>
              <a:rPr lang="en-CA" sz="1600" dirty="0">
                <a:latin typeface="Arial" panose="020B0604020202020204" pitchFamily="34" charset="0"/>
                <a:cs typeface="Arial" panose="020B0604020202020204" pitchFamily="34" charset="0"/>
              </a:rPr>
              <a:t>is one in which a syndicate of banks provides funds to a borrower. The need for a syndicate or group of banks arises because the amount sought by a borrower may be too large for any one bank to be exposed to the credit risk of that borrower. These bank loans are called </a:t>
            </a:r>
            <a:r>
              <a:rPr lang="en-CA" sz="1600" u="sng" dirty="0">
                <a:latin typeface="Arial" panose="020B0604020202020204" pitchFamily="34" charset="0"/>
                <a:cs typeface="Arial" panose="020B0604020202020204" pitchFamily="34" charset="0"/>
              </a:rPr>
              <a:t>senior bank loans </a:t>
            </a:r>
            <a:r>
              <a:rPr lang="en-CA" sz="1600" dirty="0">
                <a:latin typeface="Arial" panose="020B0604020202020204" pitchFamily="34" charset="0"/>
                <a:cs typeface="Arial" panose="020B0604020202020204" pitchFamily="34" charset="0"/>
              </a:rPr>
              <a:t>because of their priority position over subordinated lenders (bondholders) with respect to repayment of interest and principal. </a:t>
            </a:r>
          </a:p>
        </p:txBody>
      </p:sp>
      <p:sp>
        <p:nvSpPr>
          <p:cNvPr id="3" name="Title 2">
            <a:extLst>
              <a:ext uri="{FF2B5EF4-FFF2-40B4-BE49-F238E27FC236}">
                <a16:creationId xmlns:a16="http://schemas.microsoft.com/office/drawing/2014/main" id="{3D43FAA7-463B-A3E4-4587-A2FD623CF762}"/>
              </a:ext>
            </a:extLst>
          </p:cNvPr>
          <p:cNvSpPr>
            <a:spLocks noGrp="1"/>
          </p:cNvSpPr>
          <p:nvPr>
            <p:ph type="title"/>
          </p:nvPr>
        </p:nvSpPr>
        <p:spPr/>
        <p:txBody>
          <a:bodyPr/>
          <a:lstStyle/>
          <a:p>
            <a:r>
              <a:rPr lang="en-CA" sz="2000" dirty="0">
                <a:solidFill>
                  <a:srgbClr val="C00000"/>
                </a:solidFill>
              </a:rPr>
              <a:t>Corporate Bank Loans</a:t>
            </a:r>
          </a:p>
        </p:txBody>
      </p:sp>
    </p:spTree>
    <p:extLst>
      <p:ext uri="{BB962C8B-B14F-4D97-AF65-F5344CB8AC3E}">
        <p14:creationId xmlns:p14="http://schemas.microsoft.com/office/powerpoint/2010/main" val="1464098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AE4F0-FFC2-E166-551D-A05567567F6E}"/>
              </a:ext>
            </a:extLst>
          </p:cNvPr>
          <p:cNvPicPr>
            <a:picLocks noChangeAspect="1"/>
          </p:cNvPicPr>
          <p:nvPr/>
        </p:nvPicPr>
        <p:blipFill>
          <a:blip r:embed="rId2"/>
          <a:stretch>
            <a:fillRect/>
          </a:stretch>
        </p:blipFill>
        <p:spPr>
          <a:xfrm>
            <a:off x="332815" y="1170925"/>
            <a:ext cx="5811114" cy="4317981"/>
          </a:xfrm>
          <a:prstGeom prst="rect">
            <a:avLst/>
          </a:prstGeom>
        </p:spPr>
      </p:pic>
      <p:sp>
        <p:nvSpPr>
          <p:cNvPr id="10" name="TextBox 9">
            <a:extLst>
              <a:ext uri="{FF2B5EF4-FFF2-40B4-BE49-F238E27FC236}">
                <a16:creationId xmlns:a16="http://schemas.microsoft.com/office/drawing/2014/main" id="{74D2C452-2BC3-F1E0-2C7E-EA7EA89F0A41}"/>
              </a:ext>
            </a:extLst>
          </p:cNvPr>
          <p:cNvSpPr txBox="1"/>
          <p:nvPr/>
        </p:nvSpPr>
        <p:spPr>
          <a:xfrm>
            <a:off x="491564" y="946106"/>
            <a:ext cx="6207685" cy="338554"/>
          </a:xfrm>
          <a:prstGeom prst="rect">
            <a:avLst/>
          </a:prstGeom>
          <a:noFill/>
        </p:spPr>
        <p:txBody>
          <a:bodyPr wrap="square">
            <a:spAutoFit/>
          </a:bodyPr>
          <a:lstStyle/>
          <a:p>
            <a:pPr algn="just"/>
            <a:r>
              <a:rPr lang="en-CA" sz="1600" dirty="0">
                <a:solidFill>
                  <a:srgbClr val="002060"/>
                </a:solidFill>
                <a:latin typeface="Arial" panose="020B0604020202020204" pitchFamily="34" charset="0"/>
                <a:cs typeface="Arial" panose="020B0604020202020204" pitchFamily="34" charset="0"/>
              </a:rPr>
              <a:t>Asset-Backed Securities (ABS) &amp; Tradeable Tranches</a:t>
            </a:r>
          </a:p>
        </p:txBody>
      </p:sp>
      <p:sp>
        <p:nvSpPr>
          <p:cNvPr id="11" name="TextBox 10">
            <a:extLst>
              <a:ext uri="{FF2B5EF4-FFF2-40B4-BE49-F238E27FC236}">
                <a16:creationId xmlns:a16="http://schemas.microsoft.com/office/drawing/2014/main" id="{334331DE-FDEA-A175-F3E3-3500542E5FC9}"/>
              </a:ext>
            </a:extLst>
          </p:cNvPr>
          <p:cNvSpPr txBox="1"/>
          <p:nvPr/>
        </p:nvSpPr>
        <p:spPr>
          <a:xfrm>
            <a:off x="5564559" y="1796582"/>
            <a:ext cx="3178847" cy="415498"/>
          </a:xfrm>
          <a:prstGeom prst="rect">
            <a:avLst/>
          </a:prstGeom>
          <a:noFill/>
        </p:spPr>
        <p:txBody>
          <a:bodyPr wrap="square" rtlCol="0">
            <a:spAutoFit/>
          </a:bodyPr>
          <a:lstStyle/>
          <a:p>
            <a:r>
              <a:rPr lang="en-CA" sz="1050" dirty="0">
                <a:solidFill>
                  <a:srgbClr val="002060"/>
                </a:solidFill>
                <a:latin typeface="Arial" panose="020B0604020202020204" pitchFamily="34" charset="0"/>
                <a:cs typeface="Arial" panose="020B0604020202020204" pitchFamily="34" charset="0"/>
              </a:rPr>
              <a:t>Securitised / Collateralized / Structured Debt</a:t>
            </a:r>
          </a:p>
          <a:p>
            <a:r>
              <a:rPr lang="en-CA" sz="1050" dirty="0">
                <a:solidFill>
                  <a:srgbClr val="002060"/>
                </a:solidFill>
                <a:latin typeface="Arial" panose="020B0604020202020204" pitchFamily="34" charset="0"/>
                <a:cs typeface="Arial" panose="020B0604020202020204" pitchFamily="34" charset="0"/>
              </a:rPr>
              <a:t>Instruments</a:t>
            </a:r>
          </a:p>
        </p:txBody>
      </p:sp>
      <p:sp>
        <p:nvSpPr>
          <p:cNvPr id="3" name="Title 2">
            <a:extLst>
              <a:ext uri="{FF2B5EF4-FFF2-40B4-BE49-F238E27FC236}">
                <a16:creationId xmlns:a16="http://schemas.microsoft.com/office/drawing/2014/main" id="{EAD538BD-0DF6-C8BF-372A-DA2CD71EAD85}"/>
              </a:ext>
            </a:extLst>
          </p:cNvPr>
          <p:cNvSpPr>
            <a:spLocks noGrp="1"/>
          </p:cNvSpPr>
          <p:nvPr>
            <p:ph type="title"/>
          </p:nvPr>
        </p:nvSpPr>
        <p:spPr/>
        <p:txBody>
          <a:bodyPr/>
          <a:lstStyle/>
          <a:p>
            <a:r>
              <a:rPr lang="en-CA" sz="2000" dirty="0">
                <a:solidFill>
                  <a:srgbClr val="C00000"/>
                </a:solidFill>
              </a:rPr>
              <a:t>Asset-Backed Corporate Securities</a:t>
            </a:r>
          </a:p>
        </p:txBody>
      </p:sp>
      <p:sp>
        <p:nvSpPr>
          <p:cNvPr id="5" name="Rectangle 4">
            <a:extLst>
              <a:ext uri="{FF2B5EF4-FFF2-40B4-BE49-F238E27FC236}">
                <a16:creationId xmlns:a16="http://schemas.microsoft.com/office/drawing/2014/main" id="{B817F151-216C-411B-1C59-EEF5D0BDFAF9}"/>
              </a:ext>
            </a:extLst>
          </p:cNvPr>
          <p:cNvSpPr/>
          <p:nvPr/>
        </p:nvSpPr>
        <p:spPr>
          <a:xfrm>
            <a:off x="766354" y="5599991"/>
            <a:ext cx="7315199" cy="474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100" dirty="0"/>
              <a:t>Synthetic versions of these ‘pooled’ debt instruments and speculation around those complex, leveraged structures drove the financial crisis in 2008.</a:t>
            </a:r>
          </a:p>
        </p:txBody>
      </p:sp>
      <p:sp>
        <p:nvSpPr>
          <p:cNvPr id="6" name="Explosion: 8 Points 5">
            <a:extLst>
              <a:ext uri="{FF2B5EF4-FFF2-40B4-BE49-F238E27FC236}">
                <a16:creationId xmlns:a16="http://schemas.microsoft.com/office/drawing/2014/main" id="{1913B2DA-E8A8-861F-9161-6EA10FA28B7E}"/>
              </a:ext>
            </a:extLst>
          </p:cNvPr>
          <p:cNvSpPr/>
          <p:nvPr/>
        </p:nvSpPr>
        <p:spPr>
          <a:xfrm>
            <a:off x="6858000" y="5913120"/>
            <a:ext cx="1410789" cy="620726"/>
          </a:xfrm>
          <a:prstGeom prst="irregularSeal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The Big Short</a:t>
            </a:r>
          </a:p>
        </p:txBody>
      </p:sp>
    </p:spTree>
    <p:extLst>
      <p:ext uri="{BB962C8B-B14F-4D97-AF65-F5344CB8AC3E}">
        <p14:creationId xmlns:p14="http://schemas.microsoft.com/office/powerpoint/2010/main" val="781314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DA48AD-14DB-C997-0C19-4327C8175CBF}"/>
              </a:ext>
            </a:extLst>
          </p:cNvPr>
          <p:cNvSpPr>
            <a:spLocks noGrp="1"/>
          </p:cNvSpPr>
          <p:nvPr>
            <p:ph type="title"/>
          </p:nvPr>
        </p:nvSpPr>
        <p:spPr/>
        <p:txBody>
          <a:bodyPr/>
          <a:lstStyle/>
          <a:p>
            <a:r>
              <a:rPr lang="en-CA" dirty="0">
                <a:solidFill>
                  <a:schemeClr val="accent6">
                    <a:lumMod val="75000"/>
                  </a:schemeClr>
                </a:solidFill>
              </a:rPr>
              <a:t>Today’s Agenda</a:t>
            </a:r>
          </a:p>
        </p:txBody>
      </p:sp>
      <p:sp>
        <p:nvSpPr>
          <p:cNvPr id="2" name="Content Placeholder 1">
            <a:extLst>
              <a:ext uri="{FF2B5EF4-FFF2-40B4-BE49-F238E27FC236}">
                <a16:creationId xmlns:a16="http://schemas.microsoft.com/office/drawing/2014/main" id="{4540C78C-7909-9345-0376-E1B990CF7DA1}"/>
              </a:ext>
            </a:extLst>
          </p:cNvPr>
          <p:cNvSpPr>
            <a:spLocks noGrp="1"/>
          </p:cNvSpPr>
          <p:nvPr>
            <p:ph idx="1"/>
          </p:nvPr>
        </p:nvSpPr>
        <p:spPr>
          <a:xfrm>
            <a:off x="607135" y="1349276"/>
            <a:ext cx="6250865" cy="4816393"/>
          </a:xfrm>
        </p:spPr>
        <p:txBody>
          <a:bodyPr/>
          <a:lstStyle/>
          <a:p>
            <a:r>
              <a:rPr lang="en-CA" dirty="0"/>
              <a:t>Recap of CAPM, APT, Factors </a:t>
            </a:r>
          </a:p>
          <a:p>
            <a:r>
              <a:rPr lang="en-CA" dirty="0"/>
              <a:t>Project/Assignment discussions</a:t>
            </a:r>
          </a:p>
          <a:p>
            <a:r>
              <a:rPr lang="en-CA" dirty="0"/>
              <a:t>Debt Instruments, Bond Pricing</a:t>
            </a:r>
          </a:p>
          <a:p>
            <a:r>
              <a:rPr lang="en-CA" dirty="0"/>
              <a:t>Rates, Yield Curves</a:t>
            </a:r>
          </a:p>
          <a:p>
            <a:r>
              <a:rPr lang="en-CA" dirty="0"/>
              <a:t>Credit Ratings</a:t>
            </a:r>
          </a:p>
          <a:p>
            <a:r>
              <a:rPr lang="en-CA" dirty="0"/>
              <a:t>Project discussions again</a:t>
            </a:r>
          </a:p>
          <a:p>
            <a:endParaRPr lang="en-CA"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25C2B34-32FA-9381-3260-68F1CBB5CAB4}"/>
              </a:ext>
            </a:extLst>
          </p:cNvPr>
          <p:cNvSpPr>
            <a:spLocks noGrp="1"/>
          </p:cNvSpPr>
          <p:nvPr>
            <p:ph type="title"/>
          </p:nvPr>
        </p:nvSpPr>
        <p:spPr/>
        <p:txBody>
          <a:bodyPr/>
          <a:lstStyle/>
          <a:p>
            <a:endParaRPr lang="en-CA"/>
          </a:p>
        </p:txBody>
      </p: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Bond Pricing</a:t>
            </a:r>
          </a:p>
        </p:txBody>
      </p:sp>
      <p:sp>
        <p:nvSpPr>
          <p:cNvPr id="6" name="TextBox 5">
            <a:extLst>
              <a:ext uri="{FF2B5EF4-FFF2-40B4-BE49-F238E27FC236}">
                <a16:creationId xmlns:a16="http://schemas.microsoft.com/office/drawing/2014/main" id="{B2A04B38-46D8-F5F5-19B9-696E033CB75A}"/>
              </a:ext>
            </a:extLst>
          </p:cNvPr>
          <p:cNvSpPr txBox="1"/>
          <p:nvPr/>
        </p:nvSpPr>
        <p:spPr>
          <a:xfrm>
            <a:off x="548640" y="1304025"/>
            <a:ext cx="6609806" cy="369332"/>
          </a:xfrm>
          <a:prstGeom prst="rect">
            <a:avLst/>
          </a:prstGeom>
          <a:noFill/>
        </p:spPr>
        <p:txBody>
          <a:bodyPr wrap="square" rtlCol="0">
            <a:spAutoFit/>
          </a:bodyPr>
          <a:lstStyle/>
          <a:p>
            <a:r>
              <a:rPr lang="en-CA" dirty="0"/>
              <a:t>Price reflects the present value of </a:t>
            </a:r>
            <a:r>
              <a:rPr lang="en-CA" u="sng" dirty="0"/>
              <a:t>expected</a:t>
            </a:r>
            <a:r>
              <a:rPr lang="en-CA" dirty="0"/>
              <a:t> future cash flow</a:t>
            </a:r>
          </a:p>
        </p:txBody>
      </p:sp>
      <p:cxnSp>
        <p:nvCxnSpPr>
          <p:cNvPr id="9" name="Straight Arrow Connector 8">
            <a:extLst>
              <a:ext uri="{FF2B5EF4-FFF2-40B4-BE49-F238E27FC236}">
                <a16:creationId xmlns:a16="http://schemas.microsoft.com/office/drawing/2014/main" id="{17D5A00E-AA4C-E350-09CD-301AB662BFE7}"/>
              </a:ext>
            </a:extLst>
          </p:cNvPr>
          <p:cNvCxnSpPr/>
          <p:nvPr/>
        </p:nvCxnSpPr>
        <p:spPr>
          <a:xfrm>
            <a:off x="4702629" y="1673357"/>
            <a:ext cx="0" cy="214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3D13BA5-9046-2967-DB1E-C35CC7609F23}"/>
              </a:ext>
            </a:extLst>
          </p:cNvPr>
          <p:cNvSpPr txBox="1"/>
          <p:nvPr/>
        </p:nvSpPr>
        <p:spPr>
          <a:xfrm>
            <a:off x="4371704" y="1895522"/>
            <a:ext cx="2486296" cy="307777"/>
          </a:xfrm>
          <a:prstGeom prst="rect">
            <a:avLst/>
          </a:prstGeom>
          <a:noFill/>
        </p:spPr>
        <p:txBody>
          <a:bodyPr wrap="square" rtlCol="0">
            <a:spAutoFit/>
          </a:bodyPr>
          <a:lstStyle/>
          <a:p>
            <a:r>
              <a:rPr lang="en-CA" sz="1400" dirty="0">
                <a:solidFill>
                  <a:schemeClr val="tx1">
                    <a:lumMod val="75000"/>
                    <a:lumOff val="25000"/>
                  </a:schemeClr>
                </a:solidFill>
              </a:rPr>
              <a:t>Reflects the risk adjustment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A9F387-28CF-05BF-E4C4-8039BDB07D88}"/>
                  </a:ext>
                </a:extLst>
              </p:cNvPr>
              <p:cNvSpPr txBox="1"/>
              <p:nvPr/>
            </p:nvSpPr>
            <p:spPr>
              <a:xfrm>
                <a:off x="463074" y="2180601"/>
                <a:ext cx="4547290" cy="5062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1600" b="0" i="1" smtClean="0">
                          <a:latin typeface="Cambria Math" panose="02040503050406030204" pitchFamily="18" charset="0"/>
                        </a:rPr>
                        <m:t>𝑃</m:t>
                      </m:r>
                      <m:r>
                        <a:rPr lang="en-CA" sz="1600" i="1" smtClean="0">
                          <a:latin typeface="Cambria Math" panose="02040503050406030204" pitchFamily="18" charset="0"/>
                        </a:rPr>
                        <m:t>=</m:t>
                      </m:r>
                      <m:f>
                        <m:fPr>
                          <m:ctrlPr>
                            <a:rPr lang="en-CA" sz="1600" i="1" smtClean="0">
                              <a:latin typeface="Cambria Math" panose="02040503050406030204" pitchFamily="18" charset="0"/>
                            </a:rPr>
                          </m:ctrlPr>
                        </m:fPr>
                        <m:num>
                          <m:r>
                            <a:rPr lang="en-CA" sz="1600" b="0" i="1" smtClean="0">
                              <a:latin typeface="Cambria Math" panose="02040503050406030204" pitchFamily="18" charset="0"/>
                            </a:rPr>
                            <m:t>𝐶</m:t>
                          </m:r>
                        </m:num>
                        <m:den>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(1+</m:t>
                              </m:r>
                              <m:r>
                                <a:rPr lang="en-CA" sz="1600" b="0" i="1" smtClean="0">
                                  <a:latin typeface="Cambria Math" panose="02040503050406030204" pitchFamily="18" charset="0"/>
                                </a:rPr>
                                <m:t>𝑟</m:t>
                              </m:r>
                              <m:r>
                                <a:rPr lang="en-CA" sz="1600" b="0" i="1" smtClean="0">
                                  <a:latin typeface="Cambria Math" panose="02040503050406030204" pitchFamily="18" charset="0"/>
                                </a:rPr>
                                <m:t>)</m:t>
                              </m:r>
                            </m:e>
                            <m:sup>
                              <m:r>
                                <a:rPr lang="en-CA" sz="1600" b="0" i="1" smtClean="0">
                                  <a:latin typeface="Cambria Math" panose="02040503050406030204" pitchFamily="18" charset="0"/>
                                </a:rPr>
                                <m:t>𝑡</m:t>
                              </m:r>
                              <m:r>
                                <a:rPr lang="en-CA" sz="1600" b="0" i="1" smtClean="0">
                                  <a:latin typeface="Cambria Math" panose="02040503050406030204" pitchFamily="18" charset="0"/>
                                </a:rPr>
                                <m:t>1</m:t>
                              </m:r>
                            </m:sup>
                          </m:sSup>
                        </m:den>
                      </m:f>
                      <m:r>
                        <a:rPr lang="en-CA" sz="1600" i="1" smtClean="0">
                          <a:latin typeface="Cambria Math" panose="02040503050406030204" pitchFamily="18" charset="0"/>
                        </a:rPr>
                        <m:t>+</m:t>
                      </m:r>
                      <m:f>
                        <m:fPr>
                          <m:ctrlPr>
                            <a:rPr lang="en-CA" sz="1600" i="1" smtClean="0">
                              <a:latin typeface="Cambria Math" panose="02040503050406030204" pitchFamily="18" charset="0"/>
                            </a:rPr>
                          </m:ctrlPr>
                        </m:fPr>
                        <m:num>
                          <m:r>
                            <a:rPr lang="en-CA" sz="1600" b="0" i="1" smtClean="0">
                              <a:latin typeface="Cambria Math" panose="02040503050406030204" pitchFamily="18" charset="0"/>
                            </a:rPr>
                            <m:t>𝐶</m:t>
                          </m:r>
                        </m:num>
                        <m:den>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(1+</m:t>
                              </m:r>
                              <m:r>
                                <a:rPr lang="en-CA" sz="1600" b="0" i="1" smtClean="0">
                                  <a:latin typeface="Cambria Math" panose="02040503050406030204" pitchFamily="18" charset="0"/>
                                </a:rPr>
                                <m:t>𝑟</m:t>
                              </m:r>
                              <m:r>
                                <a:rPr lang="en-CA" sz="1600" b="0" i="1" smtClean="0">
                                  <a:latin typeface="Cambria Math" panose="02040503050406030204" pitchFamily="18" charset="0"/>
                                </a:rPr>
                                <m:t>)</m:t>
                              </m:r>
                            </m:e>
                            <m:sup>
                              <m:r>
                                <a:rPr lang="en-CA" sz="1600" b="0" i="1" smtClean="0">
                                  <a:latin typeface="Cambria Math" panose="02040503050406030204" pitchFamily="18" charset="0"/>
                                </a:rPr>
                                <m:t>𝑡</m:t>
                              </m:r>
                              <m:r>
                                <a:rPr lang="en-CA" sz="1600" b="0" i="1" smtClean="0">
                                  <a:latin typeface="Cambria Math" panose="02040503050406030204" pitchFamily="18" charset="0"/>
                                </a:rPr>
                                <m:t>2</m:t>
                              </m:r>
                            </m:sup>
                          </m:sSup>
                        </m:den>
                      </m:f>
                      <m:r>
                        <a:rPr lang="en-CA" sz="1600" i="1" smtClean="0">
                          <a:latin typeface="Cambria Math" panose="02040503050406030204" pitchFamily="18" charset="0"/>
                        </a:rPr>
                        <m:t>+…</m:t>
                      </m:r>
                      <m:f>
                        <m:fPr>
                          <m:ctrlPr>
                            <a:rPr lang="en-CA" sz="1600" i="1" smtClean="0">
                              <a:latin typeface="Cambria Math" panose="02040503050406030204" pitchFamily="18" charset="0"/>
                            </a:rPr>
                          </m:ctrlPr>
                        </m:fPr>
                        <m:num>
                          <m:r>
                            <a:rPr lang="en-CA" sz="1600" b="0" i="1" smtClean="0">
                              <a:latin typeface="Cambria Math" panose="02040503050406030204" pitchFamily="18" charset="0"/>
                            </a:rPr>
                            <m:t>𝐹</m:t>
                          </m:r>
                        </m:num>
                        <m:den>
                          <m:sSup>
                            <m:sSupPr>
                              <m:ctrlPr>
                                <a:rPr lang="en-CA" sz="1600" i="1" smtClean="0">
                                  <a:latin typeface="Cambria Math" panose="02040503050406030204" pitchFamily="18" charset="0"/>
                                </a:rPr>
                              </m:ctrlPr>
                            </m:sSupPr>
                            <m:e>
                              <m:r>
                                <a:rPr lang="en-CA" sz="1600" b="0" i="1" smtClean="0">
                                  <a:latin typeface="Cambria Math" panose="02040503050406030204" pitchFamily="18" charset="0"/>
                                </a:rPr>
                                <m:t>(1+</m:t>
                              </m:r>
                              <m:r>
                                <a:rPr lang="en-CA" sz="1600" b="0" i="1" smtClean="0">
                                  <a:latin typeface="Cambria Math" panose="02040503050406030204" pitchFamily="18" charset="0"/>
                                </a:rPr>
                                <m:t>𝑟</m:t>
                              </m:r>
                              <m:r>
                                <a:rPr lang="en-CA" sz="1600" b="0" i="1" smtClean="0">
                                  <a:latin typeface="Cambria Math" panose="02040503050406030204" pitchFamily="18" charset="0"/>
                                </a:rPr>
                                <m:t>)</m:t>
                              </m:r>
                            </m:e>
                            <m:sup>
                              <m:r>
                                <a:rPr lang="en-CA" sz="1600" b="0" i="1" smtClean="0">
                                  <a:latin typeface="Cambria Math" panose="02040503050406030204" pitchFamily="18" charset="0"/>
                                </a:rPr>
                                <m:t>𝑇</m:t>
                              </m:r>
                            </m:sup>
                          </m:sSup>
                        </m:den>
                      </m:f>
                      <m:r>
                        <a:rPr lang="en-CA" sz="1600" i="1" smtClean="0">
                          <a:latin typeface="Cambria Math" panose="02040503050406030204" pitchFamily="18" charset="0"/>
                        </a:rPr>
                        <m:t> </m:t>
                      </m:r>
                    </m:oMath>
                  </m:oMathPara>
                </a14:m>
                <a:endParaRPr lang="en-CA" sz="1600" dirty="0"/>
              </a:p>
            </p:txBody>
          </p:sp>
        </mc:Choice>
        <mc:Fallback xmlns="">
          <p:sp>
            <p:nvSpPr>
              <p:cNvPr id="13" name="TextBox 12">
                <a:extLst>
                  <a:ext uri="{FF2B5EF4-FFF2-40B4-BE49-F238E27FC236}">
                    <a16:creationId xmlns:a16="http://schemas.microsoft.com/office/drawing/2014/main" id="{15A9F387-28CF-05BF-E4C4-8039BDB07D88}"/>
                  </a:ext>
                </a:extLst>
              </p:cNvPr>
              <p:cNvSpPr txBox="1">
                <a:spLocks noRot="1" noChangeAspect="1" noMove="1" noResize="1" noEditPoints="1" noAdjustHandles="1" noChangeArrowheads="1" noChangeShapeType="1" noTextEdit="1"/>
              </p:cNvSpPr>
              <p:nvPr/>
            </p:nvSpPr>
            <p:spPr>
              <a:xfrm>
                <a:off x="463074" y="2180601"/>
                <a:ext cx="4547290" cy="506292"/>
              </a:xfrm>
              <a:prstGeom prst="rect">
                <a:avLst/>
              </a:prstGeom>
              <a:blipFill>
                <a:blip r:embed="rId3"/>
                <a:stretch>
                  <a:fillRect/>
                </a:stretch>
              </a:blipFill>
            </p:spPr>
            <p:txBody>
              <a:bodyPr/>
              <a:lstStyle/>
              <a:p>
                <a:r>
                  <a:rPr lang="en-CA">
                    <a:noFill/>
                  </a:rPr>
                  <a:t> </a:t>
                </a:r>
              </a:p>
            </p:txBody>
          </p:sp>
        </mc:Fallback>
      </mc:AlternateContent>
      <p:sp>
        <p:nvSpPr>
          <p:cNvPr id="14" name="TextBox 13">
            <a:extLst>
              <a:ext uri="{FF2B5EF4-FFF2-40B4-BE49-F238E27FC236}">
                <a16:creationId xmlns:a16="http://schemas.microsoft.com/office/drawing/2014/main" id="{FAAE9A4A-DEF3-47E0-8290-A39C34624E8E}"/>
              </a:ext>
            </a:extLst>
          </p:cNvPr>
          <p:cNvSpPr txBox="1"/>
          <p:nvPr/>
        </p:nvSpPr>
        <p:spPr>
          <a:xfrm>
            <a:off x="904276" y="2969502"/>
            <a:ext cx="5609735" cy="738664"/>
          </a:xfrm>
          <a:prstGeom prst="rect">
            <a:avLst/>
          </a:prstGeom>
          <a:noFill/>
        </p:spPr>
        <p:txBody>
          <a:bodyPr wrap="square" rtlCol="0">
            <a:spAutoFit/>
          </a:bodyPr>
          <a:lstStyle/>
          <a:p>
            <a:r>
              <a:rPr lang="en-CA" sz="1400" dirty="0"/>
              <a:t>F: Face value of the bond to be paid at maturity</a:t>
            </a:r>
          </a:p>
          <a:p>
            <a:r>
              <a:rPr lang="en-CA" sz="1400" dirty="0"/>
              <a:t>C: Coupon payments</a:t>
            </a:r>
          </a:p>
          <a:p>
            <a:r>
              <a:rPr lang="en-CA" sz="1400" dirty="0"/>
              <a:t>r: Discount rate or yield-to-maturity</a:t>
            </a:r>
          </a:p>
        </p:txBody>
      </p:sp>
      <p:sp>
        <p:nvSpPr>
          <p:cNvPr id="15" name="TextBox 14">
            <a:extLst>
              <a:ext uri="{FF2B5EF4-FFF2-40B4-BE49-F238E27FC236}">
                <a16:creationId xmlns:a16="http://schemas.microsoft.com/office/drawing/2014/main" id="{5265F4C5-EEFA-8EE3-0307-F7BFA512ED3A}"/>
              </a:ext>
            </a:extLst>
          </p:cNvPr>
          <p:cNvSpPr txBox="1"/>
          <p:nvPr/>
        </p:nvSpPr>
        <p:spPr>
          <a:xfrm>
            <a:off x="620815" y="4450015"/>
            <a:ext cx="2705860" cy="738664"/>
          </a:xfrm>
          <a:prstGeom prst="rect">
            <a:avLst/>
          </a:prstGeom>
          <a:noFill/>
        </p:spPr>
        <p:txBody>
          <a:bodyPr wrap="square" rtlCol="0">
            <a:spAutoFit/>
          </a:bodyPr>
          <a:lstStyle/>
          <a:p>
            <a:r>
              <a:rPr lang="en-CA" sz="1400" i="1" dirty="0">
                <a:solidFill>
                  <a:schemeClr val="accent6">
                    <a:lumMod val="75000"/>
                  </a:schemeClr>
                </a:solidFill>
              </a:rPr>
              <a:t>Higher the risk, less the confidence in future payments,  lower the price == higher the yield</a:t>
            </a:r>
          </a:p>
        </p:txBody>
      </p:sp>
      <p:cxnSp>
        <p:nvCxnSpPr>
          <p:cNvPr id="17" name="Straight Arrow Connector 16">
            <a:extLst>
              <a:ext uri="{FF2B5EF4-FFF2-40B4-BE49-F238E27FC236}">
                <a16:creationId xmlns:a16="http://schemas.microsoft.com/office/drawing/2014/main" id="{594B3D70-8A3F-F65D-816C-07BB94409B0F}"/>
              </a:ext>
            </a:extLst>
          </p:cNvPr>
          <p:cNvCxnSpPr>
            <a:cxnSpLocks/>
          </p:cNvCxnSpPr>
          <p:nvPr/>
        </p:nvCxnSpPr>
        <p:spPr>
          <a:xfrm>
            <a:off x="3352092" y="4819347"/>
            <a:ext cx="501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4C00904-0D51-9E03-D94C-CDCDFD60119D}"/>
              </a:ext>
            </a:extLst>
          </p:cNvPr>
          <p:cNvSpPr txBox="1"/>
          <p:nvPr/>
        </p:nvSpPr>
        <p:spPr>
          <a:xfrm>
            <a:off x="3878960" y="4525980"/>
            <a:ext cx="2317403" cy="461665"/>
          </a:xfrm>
          <a:prstGeom prst="rect">
            <a:avLst/>
          </a:prstGeom>
          <a:noFill/>
        </p:spPr>
        <p:txBody>
          <a:bodyPr wrap="square" rtlCol="0">
            <a:spAutoFit/>
          </a:bodyPr>
          <a:lstStyle/>
          <a:p>
            <a:r>
              <a:rPr lang="en-CA" sz="1200" dirty="0">
                <a:solidFill>
                  <a:schemeClr val="tx1">
                    <a:lumMod val="50000"/>
                    <a:lumOff val="50000"/>
                  </a:schemeClr>
                </a:solidFill>
              </a:rPr>
              <a:t>But there is also the time value of money and inflation effect</a:t>
            </a:r>
          </a:p>
        </p:txBody>
      </p:sp>
      <p:cxnSp>
        <p:nvCxnSpPr>
          <p:cNvPr id="23" name="Straight Arrow Connector 22">
            <a:extLst>
              <a:ext uri="{FF2B5EF4-FFF2-40B4-BE49-F238E27FC236}">
                <a16:creationId xmlns:a16="http://schemas.microsoft.com/office/drawing/2014/main" id="{CA7B9F8C-9083-EFDA-34C5-74545A14FF26}"/>
              </a:ext>
            </a:extLst>
          </p:cNvPr>
          <p:cNvCxnSpPr>
            <a:stCxn id="18" idx="3"/>
          </p:cNvCxnSpPr>
          <p:nvPr/>
        </p:nvCxnSpPr>
        <p:spPr>
          <a:xfrm flipV="1">
            <a:off x="6196363" y="4756812"/>
            <a:ext cx="5614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DEEFBE-FB7B-FD06-1BB6-487F6FF36584}"/>
              </a:ext>
            </a:extLst>
          </p:cNvPr>
          <p:cNvSpPr txBox="1"/>
          <p:nvPr/>
        </p:nvSpPr>
        <p:spPr>
          <a:xfrm>
            <a:off x="6858000" y="4388460"/>
            <a:ext cx="1989909" cy="1615827"/>
          </a:xfrm>
          <a:prstGeom prst="rect">
            <a:avLst/>
          </a:prstGeom>
          <a:noFill/>
        </p:spPr>
        <p:txBody>
          <a:bodyPr wrap="square" rtlCol="0">
            <a:spAutoFit/>
          </a:bodyPr>
          <a:lstStyle/>
          <a:p>
            <a:r>
              <a:rPr lang="en-CA" sz="1100" dirty="0"/>
              <a:t>If money demand is high and/ or money supply is low, time value is higher</a:t>
            </a:r>
          </a:p>
          <a:p>
            <a:r>
              <a:rPr lang="en-CA" sz="1100" dirty="0"/>
              <a:t>+</a:t>
            </a:r>
          </a:p>
          <a:p>
            <a:r>
              <a:rPr lang="en-CA" sz="1100" dirty="0"/>
              <a:t>If inflation is expected to be high , thus future purchasing power is lower </a:t>
            </a:r>
          </a:p>
          <a:p>
            <a:endParaRPr lang="en-CA" sz="1100" dirty="0"/>
          </a:p>
          <a:p>
            <a:r>
              <a:rPr lang="en-CA" sz="1100" dirty="0"/>
              <a:t>&gt;&gt; higher yield </a:t>
            </a:r>
          </a:p>
        </p:txBody>
      </p:sp>
      <p:cxnSp>
        <p:nvCxnSpPr>
          <p:cNvPr id="27" name="Straight Arrow Connector 26">
            <a:extLst>
              <a:ext uri="{FF2B5EF4-FFF2-40B4-BE49-F238E27FC236}">
                <a16:creationId xmlns:a16="http://schemas.microsoft.com/office/drawing/2014/main" id="{BD36B0B2-728B-60F0-478B-5D7E0D140B60}"/>
              </a:ext>
            </a:extLst>
          </p:cNvPr>
          <p:cNvCxnSpPr/>
          <p:nvPr/>
        </p:nvCxnSpPr>
        <p:spPr>
          <a:xfrm flipH="1">
            <a:off x="5129349" y="5538651"/>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4DC237C-7DD0-8D85-535B-84DC82C71211}"/>
              </a:ext>
            </a:extLst>
          </p:cNvPr>
          <p:cNvSpPr txBox="1"/>
          <p:nvPr/>
        </p:nvSpPr>
        <p:spPr>
          <a:xfrm>
            <a:off x="3878960" y="5348739"/>
            <a:ext cx="1337474" cy="600164"/>
          </a:xfrm>
          <a:prstGeom prst="rect">
            <a:avLst/>
          </a:prstGeom>
          <a:noFill/>
        </p:spPr>
        <p:txBody>
          <a:bodyPr wrap="square" rtlCol="0">
            <a:spAutoFit/>
          </a:bodyPr>
          <a:lstStyle/>
          <a:p>
            <a:r>
              <a:rPr lang="en-CA" sz="1100" dirty="0">
                <a:solidFill>
                  <a:srgbClr val="00B050"/>
                </a:solidFill>
              </a:rPr>
              <a:t>Add the borrower’s risk of payment</a:t>
            </a:r>
          </a:p>
        </p:txBody>
      </p:sp>
      <p:sp>
        <p:nvSpPr>
          <p:cNvPr id="29" name="Oval 28">
            <a:extLst>
              <a:ext uri="{FF2B5EF4-FFF2-40B4-BE49-F238E27FC236}">
                <a16:creationId xmlns:a16="http://schemas.microsoft.com/office/drawing/2014/main" id="{351F194A-529C-F5DE-FD71-BB989A8FA558}"/>
              </a:ext>
            </a:extLst>
          </p:cNvPr>
          <p:cNvSpPr/>
          <p:nvPr/>
        </p:nvSpPr>
        <p:spPr>
          <a:xfrm>
            <a:off x="3743268" y="6093739"/>
            <a:ext cx="1485520" cy="3051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dirty="0"/>
              <a:t>Credit rating</a:t>
            </a:r>
          </a:p>
        </p:txBody>
      </p:sp>
      <p:sp>
        <p:nvSpPr>
          <p:cNvPr id="30" name="Arrow: Curved Up 29">
            <a:extLst>
              <a:ext uri="{FF2B5EF4-FFF2-40B4-BE49-F238E27FC236}">
                <a16:creationId xmlns:a16="http://schemas.microsoft.com/office/drawing/2014/main" id="{E60D5BD0-0525-A35D-F46A-6107BCC7FA44}"/>
              </a:ext>
            </a:extLst>
          </p:cNvPr>
          <p:cNvSpPr/>
          <p:nvPr/>
        </p:nvSpPr>
        <p:spPr>
          <a:xfrm rot="15975058" flipV="1">
            <a:off x="3564742" y="5822176"/>
            <a:ext cx="288801" cy="32410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cxnSp>
        <p:nvCxnSpPr>
          <p:cNvPr id="32" name="Straight Arrow Connector 31">
            <a:extLst>
              <a:ext uri="{FF2B5EF4-FFF2-40B4-BE49-F238E27FC236}">
                <a16:creationId xmlns:a16="http://schemas.microsoft.com/office/drawing/2014/main" id="{6A0F180E-22B7-2956-0FD5-EAE7D106ED5E}"/>
              </a:ext>
            </a:extLst>
          </p:cNvPr>
          <p:cNvCxnSpPr/>
          <p:nvPr/>
        </p:nvCxnSpPr>
        <p:spPr>
          <a:xfrm flipH="1">
            <a:off x="3056709" y="5648821"/>
            <a:ext cx="652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D69E6BB-B760-9B6E-F5DB-15E64032DE8C}"/>
              </a:ext>
            </a:extLst>
          </p:cNvPr>
          <p:cNvSpPr txBox="1"/>
          <p:nvPr/>
        </p:nvSpPr>
        <p:spPr>
          <a:xfrm>
            <a:off x="894150" y="5512526"/>
            <a:ext cx="1842569" cy="430887"/>
          </a:xfrm>
          <a:prstGeom prst="rect">
            <a:avLst/>
          </a:prstGeom>
          <a:noFill/>
        </p:spPr>
        <p:txBody>
          <a:bodyPr wrap="square" rtlCol="0">
            <a:spAutoFit/>
          </a:bodyPr>
          <a:lstStyle/>
          <a:p>
            <a:r>
              <a:rPr lang="en-CA" sz="1100" dirty="0"/>
              <a:t>Additional risk premium (credit spread)</a:t>
            </a:r>
          </a:p>
        </p:txBody>
      </p:sp>
      <p:cxnSp>
        <p:nvCxnSpPr>
          <p:cNvPr id="36" name="Straight Arrow Connector 35">
            <a:extLst>
              <a:ext uri="{FF2B5EF4-FFF2-40B4-BE49-F238E27FC236}">
                <a16:creationId xmlns:a16="http://schemas.microsoft.com/office/drawing/2014/main" id="{738BB4C1-8434-535C-07D2-FD419A61E040}"/>
              </a:ext>
            </a:extLst>
          </p:cNvPr>
          <p:cNvCxnSpPr>
            <a:cxnSpLocks/>
          </p:cNvCxnSpPr>
          <p:nvPr/>
        </p:nvCxnSpPr>
        <p:spPr>
          <a:xfrm flipV="1">
            <a:off x="1973745" y="5132806"/>
            <a:ext cx="0" cy="431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26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dirty="0">
                <a:solidFill>
                  <a:schemeClr val="accent6">
                    <a:lumMod val="75000"/>
                  </a:schemeClr>
                </a:solidFill>
              </a:rPr>
              <a:t>Treasury Yield Curve </a:t>
            </a:r>
          </a:p>
        </p:txBody>
      </p:sp>
      <p:pic>
        <p:nvPicPr>
          <p:cNvPr id="8" name="Picture 7">
            <a:extLst>
              <a:ext uri="{FF2B5EF4-FFF2-40B4-BE49-F238E27FC236}">
                <a16:creationId xmlns:a16="http://schemas.microsoft.com/office/drawing/2014/main" id="{85DBC325-6B80-8F9B-A619-C4FEA4F59581}"/>
              </a:ext>
            </a:extLst>
          </p:cNvPr>
          <p:cNvPicPr>
            <a:picLocks noChangeAspect="1"/>
          </p:cNvPicPr>
          <p:nvPr/>
        </p:nvPicPr>
        <p:blipFill rotWithShape="1">
          <a:blip r:embed="rId3"/>
          <a:srcRect l="-407" t="11531" r="-407" b="-12767"/>
          <a:stretch/>
        </p:blipFill>
        <p:spPr>
          <a:xfrm>
            <a:off x="418576" y="1121350"/>
            <a:ext cx="4658521" cy="2072158"/>
          </a:xfrm>
          <a:prstGeom prst="rect">
            <a:avLst/>
          </a:prstGeom>
        </p:spPr>
      </p:pic>
      <p:sp>
        <p:nvSpPr>
          <p:cNvPr id="10" name="TextBox 9">
            <a:extLst>
              <a:ext uri="{FF2B5EF4-FFF2-40B4-BE49-F238E27FC236}">
                <a16:creationId xmlns:a16="http://schemas.microsoft.com/office/drawing/2014/main" id="{0AD74A59-7BA6-AD5C-2496-502DF9758E17}"/>
              </a:ext>
            </a:extLst>
          </p:cNvPr>
          <p:cNvSpPr txBox="1"/>
          <p:nvPr/>
        </p:nvSpPr>
        <p:spPr>
          <a:xfrm>
            <a:off x="592747" y="5259596"/>
            <a:ext cx="8105179" cy="954107"/>
          </a:xfrm>
          <a:prstGeom prst="rect">
            <a:avLst/>
          </a:prstGeom>
          <a:noFill/>
        </p:spPr>
        <p:txBody>
          <a:bodyPr wrap="square">
            <a:spAutoFit/>
          </a:bodyPr>
          <a:lstStyle/>
          <a:p>
            <a:r>
              <a:rPr lang="en-CA" sz="1400" b="0" i="0" u="none" strike="noStrike" baseline="0" dirty="0">
                <a:solidFill>
                  <a:srgbClr val="000000"/>
                </a:solidFill>
                <a:latin typeface="Dax Offc Pro"/>
              </a:rPr>
              <a:t>Yield Curve captures the yields available for government bonds across different maturity dates. An upward sloping yield curve suggests longer-term bond yields may continue to rise, reflecting expectations of economic expansion. Conversely, an inverted yield curve suggests yields on longer-term bonds may fall, reflecting expectations of economic recession.</a:t>
            </a:r>
            <a:endParaRPr lang="en-CA" sz="1400" dirty="0"/>
          </a:p>
        </p:txBody>
      </p:sp>
      <p:sp>
        <p:nvSpPr>
          <p:cNvPr id="12" name="TextBox 11">
            <a:extLst>
              <a:ext uri="{FF2B5EF4-FFF2-40B4-BE49-F238E27FC236}">
                <a16:creationId xmlns:a16="http://schemas.microsoft.com/office/drawing/2014/main" id="{5A4022B6-FF2C-2651-2E43-751474ED9BCD}"/>
              </a:ext>
            </a:extLst>
          </p:cNvPr>
          <p:cNvSpPr txBox="1"/>
          <p:nvPr/>
        </p:nvSpPr>
        <p:spPr>
          <a:xfrm>
            <a:off x="6208729" y="1435431"/>
            <a:ext cx="2516695" cy="3108543"/>
          </a:xfrm>
          <a:prstGeom prst="rect">
            <a:avLst/>
          </a:prstGeom>
          <a:noFill/>
        </p:spPr>
        <p:txBody>
          <a:bodyPr wrap="square" rtlCol="0">
            <a:spAutoFit/>
          </a:bodyPr>
          <a:lstStyle/>
          <a:p>
            <a:r>
              <a:rPr lang="en-CA" sz="1400" dirty="0"/>
              <a:t>Taxation and money printing authority of government makes government debt low(er) risk (generally).</a:t>
            </a:r>
          </a:p>
          <a:p>
            <a:endParaRPr lang="en-CA" sz="1400" dirty="0"/>
          </a:p>
          <a:p>
            <a:r>
              <a:rPr lang="en-CA" sz="1400" dirty="0"/>
              <a:t>Treasury curve (and inter-bank swap curve) serves as a benchmark for time value and inflation adjustment part of the bond discount rate (yield).</a:t>
            </a:r>
          </a:p>
          <a:p>
            <a:endParaRPr lang="en-CA" sz="1400" dirty="0"/>
          </a:p>
          <a:p>
            <a:r>
              <a:rPr lang="en-CA" sz="1400" dirty="0"/>
              <a:t>It is a benchmark of the cost of lending for banks/lending institutions.</a:t>
            </a:r>
          </a:p>
        </p:txBody>
      </p:sp>
      <p:pic>
        <p:nvPicPr>
          <p:cNvPr id="15" name="Picture 14">
            <a:extLst>
              <a:ext uri="{FF2B5EF4-FFF2-40B4-BE49-F238E27FC236}">
                <a16:creationId xmlns:a16="http://schemas.microsoft.com/office/drawing/2014/main" id="{8E25E47A-4A3D-5A5A-D4D8-D1968AF48ECB}"/>
              </a:ext>
            </a:extLst>
          </p:cNvPr>
          <p:cNvPicPr>
            <a:picLocks noChangeAspect="1"/>
          </p:cNvPicPr>
          <p:nvPr/>
        </p:nvPicPr>
        <p:blipFill>
          <a:blip r:embed="rId4"/>
          <a:stretch>
            <a:fillRect/>
          </a:stretch>
        </p:blipFill>
        <p:spPr>
          <a:xfrm>
            <a:off x="592747" y="3153602"/>
            <a:ext cx="4902361" cy="1846448"/>
          </a:xfrm>
          <a:prstGeom prst="rect">
            <a:avLst/>
          </a:prstGeom>
        </p:spPr>
      </p:pic>
      <p:sp>
        <p:nvSpPr>
          <p:cNvPr id="2" name="TextBox 1">
            <a:extLst>
              <a:ext uri="{FF2B5EF4-FFF2-40B4-BE49-F238E27FC236}">
                <a16:creationId xmlns:a16="http://schemas.microsoft.com/office/drawing/2014/main" id="{E56E012C-B452-0A0E-404B-A5EA1B3A800B}"/>
              </a:ext>
            </a:extLst>
          </p:cNvPr>
          <p:cNvSpPr txBox="1"/>
          <p:nvPr/>
        </p:nvSpPr>
        <p:spPr>
          <a:xfrm>
            <a:off x="1663339" y="806082"/>
            <a:ext cx="1994262" cy="307777"/>
          </a:xfrm>
          <a:prstGeom prst="rect">
            <a:avLst/>
          </a:prstGeom>
          <a:noFill/>
        </p:spPr>
        <p:txBody>
          <a:bodyPr wrap="square" rtlCol="0">
            <a:spAutoFit/>
          </a:bodyPr>
          <a:lstStyle/>
          <a:p>
            <a:r>
              <a:rPr lang="en-CA" sz="1400" b="1" dirty="0">
                <a:solidFill>
                  <a:schemeClr val="accent3">
                    <a:lumMod val="75000"/>
                  </a:schemeClr>
                </a:solidFill>
              </a:rPr>
              <a:t>September 2022 Data</a:t>
            </a:r>
          </a:p>
        </p:txBody>
      </p:sp>
      <p:sp>
        <p:nvSpPr>
          <p:cNvPr id="6" name="TextBox 5">
            <a:extLst>
              <a:ext uri="{FF2B5EF4-FFF2-40B4-BE49-F238E27FC236}">
                <a16:creationId xmlns:a16="http://schemas.microsoft.com/office/drawing/2014/main" id="{C63F2BD2-8917-0588-861D-C786AE33ABB1}"/>
              </a:ext>
            </a:extLst>
          </p:cNvPr>
          <p:cNvSpPr txBox="1"/>
          <p:nvPr/>
        </p:nvSpPr>
        <p:spPr>
          <a:xfrm>
            <a:off x="4083755" y="6107978"/>
            <a:ext cx="4663440" cy="307777"/>
          </a:xfrm>
          <a:prstGeom prst="rect">
            <a:avLst/>
          </a:prstGeom>
          <a:noFill/>
        </p:spPr>
        <p:txBody>
          <a:bodyPr wrap="square">
            <a:spAutoFit/>
          </a:bodyPr>
          <a:lstStyle/>
          <a:p>
            <a:r>
              <a:rPr lang="en-CA" sz="1400" dirty="0">
                <a:solidFill>
                  <a:schemeClr val="tx1">
                    <a:lumMod val="75000"/>
                    <a:lumOff val="25000"/>
                  </a:schemeClr>
                </a:solidFill>
              </a:rPr>
              <a:t>See https://ig.ft.com/the-yield-curve-explained/</a:t>
            </a:r>
          </a:p>
        </p:txBody>
      </p:sp>
    </p:spTree>
    <p:extLst>
      <p:ext uri="{BB962C8B-B14F-4D97-AF65-F5344CB8AC3E}">
        <p14:creationId xmlns:p14="http://schemas.microsoft.com/office/powerpoint/2010/main" val="1560904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dirty="0">
                <a:solidFill>
                  <a:schemeClr val="accent6">
                    <a:lumMod val="75000"/>
                  </a:schemeClr>
                </a:solidFill>
              </a:rPr>
              <a:t>Treasury Yield Curve </a:t>
            </a:r>
          </a:p>
        </p:txBody>
      </p:sp>
      <p:sp>
        <p:nvSpPr>
          <p:cNvPr id="10" name="TextBox 9">
            <a:extLst>
              <a:ext uri="{FF2B5EF4-FFF2-40B4-BE49-F238E27FC236}">
                <a16:creationId xmlns:a16="http://schemas.microsoft.com/office/drawing/2014/main" id="{0AD74A59-7BA6-AD5C-2496-502DF9758E17}"/>
              </a:ext>
            </a:extLst>
          </p:cNvPr>
          <p:cNvSpPr txBox="1"/>
          <p:nvPr/>
        </p:nvSpPr>
        <p:spPr>
          <a:xfrm>
            <a:off x="592747" y="5259596"/>
            <a:ext cx="8105179" cy="954107"/>
          </a:xfrm>
          <a:prstGeom prst="rect">
            <a:avLst/>
          </a:prstGeom>
          <a:noFill/>
        </p:spPr>
        <p:txBody>
          <a:bodyPr wrap="square">
            <a:spAutoFit/>
          </a:bodyPr>
          <a:lstStyle/>
          <a:p>
            <a:r>
              <a:rPr lang="en-CA" sz="1400" b="0" i="0" u="none" strike="noStrike" baseline="0" dirty="0">
                <a:solidFill>
                  <a:srgbClr val="000000"/>
                </a:solidFill>
                <a:latin typeface="Dax Offc Pro"/>
              </a:rPr>
              <a:t>Yield Curve captures the yields available for government bonds across different maturity dates. An upward sloping yield curve suggests longer-term bond yields may continue to rise, reflecting expectations of economic expansion. Conversely, an inverted yield curve suggests yields on longer-term bonds may fall, reflecting expectations of economic recession.</a:t>
            </a:r>
            <a:endParaRPr lang="en-CA" sz="1400" dirty="0"/>
          </a:p>
        </p:txBody>
      </p:sp>
      <p:sp>
        <p:nvSpPr>
          <p:cNvPr id="2" name="TextBox 1">
            <a:extLst>
              <a:ext uri="{FF2B5EF4-FFF2-40B4-BE49-F238E27FC236}">
                <a16:creationId xmlns:a16="http://schemas.microsoft.com/office/drawing/2014/main" id="{E56E012C-B452-0A0E-404B-A5EA1B3A800B}"/>
              </a:ext>
            </a:extLst>
          </p:cNvPr>
          <p:cNvSpPr txBox="1"/>
          <p:nvPr/>
        </p:nvSpPr>
        <p:spPr>
          <a:xfrm>
            <a:off x="6492240" y="1165167"/>
            <a:ext cx="1994262" cy="307777"/>
          </a:xfrm>
          <a:prstGeom prst="rect">
            <a:avLst/>
          </a:prstGeom>
          <a:noFill/>
        </p:spPr>
        <p:txBody>
          <a:bodyPr wrap="square" rtlCol="0">
            <a:spAutoFit/>
          </a:bodyPr>
          <a:lstStyle/>
          <a:p>
            <a:r>
              <a:rPr lang="en-CA" sz="1400" b="1" dirty="0">
                <a:solidFill>
                  <a:schemeClr val="accent3">
                    <a:lumMod val="75000"/>
                  </a:schemeClr>
                </a:solidFill>
              </a:rPr>
              <a:t>January 2024 Data</a:t>
            </a:r>
          </a:p>
        </p:txBody>
      </p:sp>
      <p:sp>
        <p:nvSpPr>
          <p:cNvPr id="6" name="TextBox 5">
            <a:extLst>
              <a:ext uri="{FF2B5EF4-FFF2-40B4-BE49-F238E27FC236}">
                <a16:creationId xmlns:a16="http://schemas.microsoft.com/office/drawing/2014/main" id="{C63F2BD2-8917-0588-861D-C786AE33ABB1}"/>
              </a:ext>
            </a:extLst>
          </p:cNvPr>
          <p:cNvSpPr txBox="1"/>
          <p:nvPr/>
        </p:nvSpPr>
        <p:spPr>
          <a:xfrm>
            <a:off x="4083755" y="6107978"/>
            <a:ext cx="4663440" cy="307777"/>
          </a:xfrm>
          <a:prstGeom prst="rect">
            <a:avLst/>
          </a:prstGeom>
          <a:noFill/>
        </p:spPr>
        <p:txBody>
          <a:bodyPr wrap="square">
            <a:spAutoFit/>
          </a:bodyPr>
          <a:lstStyle/>
          <a:p>
            <a:r>
              <a:rPr lang="en-CA" sz="1400" dirty="0">
                <a:solidFill>
                  <a:schemeClr val="tx1">
                    <a:lumMod val="75000"/>
                    <a:lumOff val="25000"/>
                  </a:schemeClr>
                </a:solidFill>
              </a:rPr>
              <a:t>See https://ig.ft.com/the-yield-curve-explained/</a:t>
            </a:r>
          </a:p>
        </p:txBody>
      </p:sp>
      <p:pic>
        <p:nvPicPr>
          <p:cNvPr id="9" name="Picture 8">
            <a:extLst>
              <a:ext uri="{FF2B5EF4-FFF2-40B4-BE49-F238E27FC236}">
                <a16:creationId xmlns:a16="http://schemas.microsoft.com/office/drawing/2014/main" id="{DCC42BA4-7194-C41D-0D71-DB428146D43D}"/>
              </a:ext>
            </a:extLst>
          </p:cNvPr>
          <p:cNvPicPr>
            <a:picLocks noChangeAspect="1"/>
          </p:cNvPicPr>
          <p:nvPr/>
        </p:nvPicPr>
        <p:blipFill>
          <a:blip r:embed="rId3"/>
          <a:stretch>
            <a:fillRect/>
          </a:stretch>
        </p:blipFill>
        <p:spPr>
          <a:xfrm>
            <a:off x="827915" y="2830042"/>
            <a:ext cx="5070962" cy="2130000"/>
          </a:xfrm>
          <a:prstGeom prst="rect">
            <a:avLst/>
          </a:prstGeom>
        </p:spPr>
      </p:pic>
      <p:pic>
        <p:nvPicPr>
          <p:cNvPr id="13" name="Picture 12">
            <a:extLst>
              <a:ext uri="{FF2B5EF4-FFF2-40B4-BE49-F238E27FC236}">
                <a16:creationId xmlns:a16="http://schemas.microsoft.com/office/drawing/2014/main" id="{B14011F9-6FC2-E522-833D-95B5E3B6EF03}"/>
              </a:ext>
            </a:extLst>
          </p:cNvPr>
          <p:cNvPicPr>
            <a:picLocks noChangeAspect="1"/>
          </p:cNvPicPr>
          <p:nvPr/>
        </p:nvPicPr>
        <p:blipFill>
          <a:blip r:embed="rId4"/>
          <a:stretch>
            <a:fillRect/>
          </a:stretch>
        </p:blipFill>
        <p:spPr>
          <a:xfrm>
            <a:off x="827915" y="857391"/>
            <a:ext cx="4919742" cy="2097017"/>
          </a:xfrm>
          <a:prstGeom prst="rect">
            <a:avLst/>
          </a:prstGeom>
        </p:spPr>
      </p:pic>
    </p:spTree>
    <p:extLst>
      <p:ext uri="{BB962C8B-B14F-4D97-AF65-F5344CB8AC3E}">
        <p14:creationId xmlns:p14="http://schemas.microsoft.com/office/powerpoint/2010/main" val="1255929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FF5D-8D7C-A6C4-EF61-3860A2C580CF}"/>
              </a:ext>
            </a:extLst>
          </p:cNvPr>
          <p:cNvSpPr>
            <a:spLocks noGrp="1"/>
          </p:cNvSpPr>
          <p:nvPr>
            <p:ph type="title"/>
          </p:nvPr>
        </p:nvSpPr>
        <p:spPr>
          <a:xfrm>
            <a:off x="226421" y="209005"/>
            <a:ext cx="6426928" cy="397809"/>
          </a:xfrm>
        </p:spPr>
        <p:txBody>
          <a:bodyPr/>
          <a:lstStyle/>
          <a:p>
            <a:r>
              <a:rPr lang="en-CA" dirty="0"/>
              <a:t>What determines the shape of the yield curve?</a:t>
            </a:r>
          </a:p>
        </p:txBody>
      </p:sp>
      <p:sp>
        <p:nvSpPr>
          <p:cNvPr id="5" name="TextBox 4">
            <a:extLst>
              <a:ext uri="{FF2B5EF4-FFF2-40B4-BE49-F238E27FC236}">
                <a16:creationId xmlns:a16="http://schemas.microsoft.com/office/drawing/2014/main" id="{9E508979-B1DF-E24B-0F7F-E84E47866EE0}"/>
              </a:ext>
            </a:extLst>
          </p:cNvPr>
          <p:cNvSpPr txBox="1"/>
          <p:nvPr/>
        </p:nvSpPr>
        <p:spPr>
          <a:xfrm>
            <a:off x="2325189" y="1715589"/>
            <a:ext cx="2673531" cy="369332"/>
          </a:xfrm>
          <a:prstGeom prst="rect">
            <a:avLst/>
          </a:prstGeom>
          <a:noFill/>
        </p:spPr>
        <p:txBody>
          <a:bodyPr wrap="square" rtlCol="0">
            <a:spAutoFit/>
          </a:bodyPr>
          <a:lstStyle/>
          <a:p>
            <a:r>
              <a:rPr lang="en-CA" dirty="0"/>
              <a:t>Case discussion</a:t>
            </a:r>
          </a:p>
        </p:txBody>
      </p:sp>
      <p:pic>
        <p:nvPicPr>
          <p:cNvPr id="8" name="Picture 7">
            <a:extLst>
              <a:ext uri="{FF2B5EF4-FFF2-40B4-BE49-F238E27FC236}">
                <a16:creationId xmlns:a16="http://schemas.microsoft.com/office/drawing/2014/main" id="{43A24782-5048-B2E4-D323-241939E932EA}"/>
              </a:ext>
            </a:extLst>
          </p:cNvPr>
          <p:cNvPicPr>
            <a:picLocks noChangeAspect="1"/>
          </p:cNvPicPr>
          <p:nvPr/>
        </p:nvPicPr>
        <p:blipFill rotWithShape="1">
          <a:blip r:embed="rId2"/>
          <a:srcRect l="7619" r="6877"/>
          <a:stretch/>
        </p:blipFill>
        <p:spPr>
          <a:xfrm>
            <a:off x="348342" y="886917"/>
            <a:ext cx="3796937" cy="2670719"/>
          </a:xfrm>
          <a:prstGeom prst="rect">
            <a:avLst/>
          </a:prstGeom>
        </p:spPr>
      </p:pic>
      <p:pic>
        <p:nvPicPr>
          <p:cNvPr id="10" name="Picture 9">
            <a:extLst>
              <a:ext uri="{FF2B5EF4-FFF2-40B4-BE49-F238E27FC236}">
                <a16:creationId xmlns:a16="http://schemas.microsoft.com/office/drawing/2014/main" id="{323192B2-C8F9-416B-7039-3C0F7086E936}"/>
              </a:ext>
            </a:extLst>
          </p:cNvPr>
          <p:cNvPicPr>
            <a:picLocks noChangeAspect="1"/>
          </p:cNvPicPr>
          <p:nvPr/>
        </p:nvPicPr>
        <p:blipFill>
          <a:blip r:embed="rId3"/>
          <a:stretch>
            <a:fillRect/>
          </a:stretch>
        </p:blipFill>
        <p:spPr>
          <a:xfrm>
            <a:off x="348343" y="3602475"/>
            <a:ext cx="3927566" cy="2672413"/>
          </a:xfrm>
          <a:prstGeom prst="rect">
            <a:avLst/>
          </a:prstGeom>
        </p:spPr>
      </p:pic>
      <p:pic>
        <p:nvPicPr>
          <p:cNvPr id="12" name="Picture 11">
            <a:extLst>
              <a:ext uri="{FF2B5EF4-FFF2-40B4-BE49-F238E27FC236}">
                <a16:creationId xmlns:a16="http://schemas.microsoft.com/office/drawing/2014/main" id="{AC0E144B-B485-D07B-E2BE-6A58D9133FBE}"/>
              </a:ext>
            </a:extLst>
          </p:cNvPr>
          <p:cNvPicPr>
            <a:picLocks noChangeAspect="1"/>
          </p:cNvPicPr>
          <p:nvPr/>
        </p:nvPicPr>
        <p:blipFill>
          <a:blip r:embed="rId4"/>
          <a:stretch>
            <a:fillRect/>
          </a:stretch>
        </p:blipFill>
        <p:spPr>
          <a:xfrm>
            <a:off x="4572000" y="3360975"/>
            <a:ext cx="3858822" cy="2824210"/>
          </a:xfrm>
          <a:prstGeom prst="rect">
            <a:avLst/>
          </a:prstGeom>
        </p:spPr>
      </p:pic>
      <p:sp>
        <p:nvSpPr>
          <p:cNvPr id="13" name="TextBox 12">
            <a:extLst>
              <a:ext uri="{FF2B5EF4-FFF2-40B4-BE49-F238E27FC236}">
                <a16:creationId xmlns:a16="http://schemas.microsoft.com/office/drawing/2014/main" id="{DBBFE458-D36D-D9BF-65FC-ED550245FF53}"/>
              </a:ext>
            </a:extLst>
          </p:cNvPr>
          <p:cNvSpPr txBox="1"/>
          <p:nvPr/>
        </p:nvSpPr>
        <p:spPr>
          <a:xfrm>
            <a:off x="4746634" y="1519869"/>
            <a:ext cx="3509554" cy="584775"/>
          </a:xfrm>
          <a:prstGeom prst="rect">
            <a:avLst/>
          </a:prstGeom>
          <a:noFill/>
        </p:spPr>
        <p:txBody>
          <a:bodyPr wrap="square" rtlCol="0">
            <a:spAutoFit/>
          </a:bodyPr>
          <a:lstStyle/>
          <a:p>
            <a:r>
              <a:rPr lang="en-CA" sz="1600" dirty="0">
                <a:solidFill>
                  <a:srgbClr val="0070C0"/>
                </a:solidFill>
              </a:rPr>
              <a:t>See the case: </a:t>
            </a:r>
          </a:p>
          <a:p>
            <a:r>
              <a:rPr lang="en-CA" sz="1600" dirty="0">
                <a:solidFill>
                  <a:srgbClr val="0070C0"/>
                </a:solidFill>
              </a:rPr>
              <a:t>Yield Curve and Growth Forecasts</a:t>
            </a:r>
          </a:p>
        </p:txBody>
      </p:sp>
    </p:spTree>
    <p:extLst>
      <p:ext uri="{BB962C8B-B14F-4D97-AF65-F5344CB8AC3E}">
        <p14:creationId xmlns:p14="http://schemas.microsoft.com/office/powerpoint/2010/main" val="3129775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FF5D-8D7C-A6C4-EF61-3860A2C580CF}"/>
              </a:ext>
            </a:extLst>
          </p:cNvPr>
          <p:cNvSpPr>
            <a:spLocks noGrp="1"/>
          </p:cNvSpPr>
          <p:nvPr>
            <p:ph type="title"/>
          </p:nvPr>
        </p:nvSpPr>
        <p:spPr>
          <a:xfrm>
            <a:off x="226421" y="209005"/>
            <a:ext cx="6426928" cy="397809"/>
          </a:xfrm>
        </p:spPr>
        <p:txBody>
          <a:bodyPr/>
          <a:lstStyle/>
          <a:p>
            <a:r>
              <a:rPr lang="en-CA" dirty="0"/>
              <a:t>Components of the Yield Curve </a:t>
            </a:r>
          </a:p>
        </p:txBody>
      </p:sp>
      <p:sp>
        <p:nvSpPr>
          <p:cNvPr id="3" name="TextBox 2">
            <a:extLst>
              <a:ext uri="{FF2B5EF4-FFF2-40B4-BE49-F238E27FC236}">
                <a16:creationId xmlns:a16="http://schemas.microsoft.com/office/drawing/2014/main" id="{39314F3F-F01F-1C2D-1A9E-FBF856F4F1BB}"/>
              </a:ext>
            </a:extLst>
          </p:cNvPr>
          <p:cNvSpPr txBox="1"/>
          <p:nvPr/>
        </p:nvSpPr>
        <p:spPr>
          <a:xfrm>
            <a:off x="391763" y="1053258"/>
            <a:ext cx="2316480" cy="369332"/>
          </a:xfrm>
          <a:prstGeom prst="rect">
            <a:avLst/>
          </a:prstGeom>
          <a:noFill/>
        </p:spPr>
        <p:txBody>
          <a:bodyPr wrap="square" rtlCol="0">
            <a:spAutoFit/>
          </a:bodyPr>
          <a:lstStyle/>
          <a:p>
            <a:r>
              <a:rPr lang="en-CA" dirty="0"/>
              <a:t>PCA example in R</a:t>
            </a:r>
          </a:p>
        </p:txBody>
      </p:sp>
      <p:sp>
        <p:nvSpPr>
          <p:cNvPr id="5" name="TextBox 4">
            <a:extLst>
              <a:ext uri="{FF2B5EF4-FFF2-40B4-BE49-F238E27FC236}">
                <a16:creationId xmlns:a16="http://schemas.microsoft.com/office/drawing/2014/main" id="{550E2F81-F466-ECEA-FF08-649C6CC6D1B5}"/>
              </a:ext>
            </a:extLst>
          </p:cNvPr>
          <p:cNvSpPr txBox="1"/>
          <p:nvPr/>
        </p:nvSpPr>
        <p:spPr>
          <a:xfrm>
            <a:off x="3166466" y="1981023"/>
            <a:ext cx="2447364" cy="369332"/>
          </a:xfrm>
          <a:prstGeom prst="rect">
            <a:avLst/>
          </a:prstGeom>
          <a:noFill/>
        </p:spPr>
        <p:txBody>
          <a:bodyPr wrap="square" rtlCol="0">
            <a:spAutoFit/>
          </a:bodyPr>
          <a:lstStyle/>
          <a:p>
            <a:r>
              <a:rPr lang="en-CA" dirty="0">
                <a:solidFill>
                  <a:schemeClr val="bg1"/>
                </a:solidFill>
              </a:rPr>
              <a:t>Nelson-Siegel Method</a:t>
            </a:r>
          </a:p>
        </p:txBody>
      </p:sp>
      <p:pic>
        <p:nvPicPr>
          <p:cNvPr id="18" name="Picture 17">
            <a:extLst>
              <a:ext uri="{FF2B5EF4-FFF2-40B4-BE49-F238E27FC236}">
                <a16:creationId xmlns:a16="http://schemas.microsoft.com/office/drawing/2014/main" id="{9AA54787-9B41-8B70-438C-B9D4E1C08AA9}"/>
              </a:ext>
            </a:extLst>
          </p:cNvPr>
          <p:cNvPicPr>
            <a:picLocks noChangeAspect="1"/>
          </p:cNvPicPr>
          <p:nvPr/>
        </p:nvPicPr>
        <p:blipFill rotWithShape="1">
          <a:blip r:embed="rId2"/>
          <a:srcRect t="14136" b="1055"/>
          <a:stretch/>
        </p:blipFill>
        <p:spPr>
          <a:xfrm>
            <a:off x="2812745" y="748941"/>
            <a:ext cx="4977643" cy="1944000"/>
          </a:xfrm>
          <a:prstGeom prst="rect">
            <a:avLst/>
          </a:prstGeom>
        </p:spPr>
      </p:pic>
      <p:pic>
        <p:nvPicPr>
          <p:cNvPr id="20" name="Picture 19">
            <a:extLst>
              <a:ext uri="{FF2B5EF4-FFF2-40B4-BE49-F238E27FC236}">
                <a16:creationId xmlns:a16="http://schemas.microsoft.com/office/drawing/2014/main" id="{2D3BA2D3-2669-4C5B-4311-6E3DBF53CF3B}"/>
              </a:ext>
            </a:extLst>
          </p:cNvPr>
          <p:cNvPicPr>
            <a:picLocks noChangeAspect="1"/>
          </p:cNvPicPr>
          <p:nvPr/>
        </p:nvPicPr>
        <p:blipFill rotWithShape="1">
          <a:blip r:embed="rId3"/>
          <a:srcRect t="13637" b="4545"/>
          <a:stretch/>
        </p:blipFill>
        <p:spPr>
          <a:xfrm>
            <a:off x="2896169" y="2692941"/>
            <a:ext cx="4894219" cy="1944000"/>
          </a:xfrm>
          <a:prstGeom prst="rect">
            <a:avLst/>
          </a:prstGeom>
        </p:spPr>
      </p:pic>
      <p:sp>
        <p:nvSpPr>
          <p:cNvPr id="21" name="TextBox 20">
            <a:extLst>
              <a:ext uri="{FF2B5EF4-FFF2-40B4-BE49-F238E27FC236}">
                <a16:creationId xmlns:a16="http://schemas.microsoft.com/office/drawing/2014/main" id="{316E6595-18EE-AAE6-3052-58EE4F5DC3A1}"/>
              </a:ext>
            </a:extLst>
          </p:cNvPr>
          <p:cNvSpPr txBox="1"/>
          <p:nvPr/>
        </p:nvSpPr>
        <p:spPr>
          <a:xfrm>
            <a:off x="391763" y="2639220"/>
            <a:ext cx="1782859" cy="584775"/>
          </a:xfrm>
          <a:prstGeom prst="rect">
            <a:avLst/>
          </a:prstGeom>
          <a:noFill/>
        </p:spPr>
        <p:txBody>
          <a:bodyPr wrap="square" rtlCol="0">
            <a:spAutoFit/>
          </a:bodyPr>
          <a:lstStyle/>
          <a:p>
            <a:r>
              <a:rPr lang="en-CA" sz="1600" dirty="0"/>
              <a:t>See the code example on D2L</a:t>
            </a:r>
          </a:p>
        </p:txBody>
      </p:sp>
      <p:pic>
        <p:nvPicPr>
          <p:cNvPr id="23" name="Picture 22">
            <a:extLst>
              <a:ext uri="{FF2B5EF4-FFF2-40B4-BE49-F238E27FC236}">
                <a16:creationId xmlns:a16="http://schemas.microsoft.com/office/drawing/2014/main" id="{15526E3B-A96D-F010-418F-5D71F28684F5}"/>
              </a:ext>
            </a:extLst>
          </p:cNvPr>
          <p:cNvPicPr>
            <a:picLocks noChangeAspect="1"/>
          </p:cNvPicPr>
          <p:nvPr/>
        </p:nvPicPr>
        <p:blipFill rotWithShape="1">
          <a:blip r:embed="rId4"/>
          <a:srcRect t="13621" b="3410"/>
          <a:stretch/>
        </p:blipFill>
        <p:spPr>
          <a:xfrm>
            <a:off x="2812745" y="4582888"/>
            <a:ext cx="5319991" cy="2032615"/>
          </a:xfrm>
          <a:prstGeom prst="rect">
            <a:avLst/>
          </a:prstGeom>
        </p:spPr>
      </p:pic>
    </p:spTree>
    <p:extLst>
      <p:ext uri="{BB962C8B-B14F-4D97-AF65-F5344CB8AC3E}">
        <p14:creationId xmlns:p14="http://schemas.microsoft.com/office/powerpoint/2010/main" val="1716277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FF5D-8D7C-A6C4-EF61-3860A2C580CF}"/>
              </a:ext>
            </a:extLst>
          </p:cNvPr>
          <p:cNvSpPr>
            <a:spLocks noGrp="1"/>
          </p:cNvSpPr>
          <p:nvPr>
            <p:ph type="title"/>
          </p:nvPr>
        </p:nvSpPr>
        <p:spPr>
          <a:xfrm>
            <a:off x="226421" y="209005"/>
            <a:ext cx="6426928" cy="397809"/>
          </a:xfrm>
        </p:spPr>
        <p:txBody>
          <a:bodyPr/>
          <a:lstStyle/>
          <a:p>
            <a:r>
              <a:rPr lang="en-CA" dirty="0"/>
              <a:t>Components of the Yield Curve </a:t>
            </a:r>
          </a:p>
        </p:txBody>
      </p:sp>
      <p:sp>
        <p:nvSpPr>
          <p:cNvPr id="3" name="TextBox 2">
            <a:extLst>
              <a:ext uri="{FF2B5EF4-FFF2-40B4-BE49-F238E27FC236}">
                <a16:creationId xmlns:a16="http://schemas.microsoft.com/office/drawing/2014/main" id="{39314F3F-F01F-1C2D-1A9E-FBF856F4F1BB}"/>
              </a:ext>
            </a:extLst>
          </p:cNvPr>
          <p:cNvSpPr txBox="1"/>
          <p:nvPr/>
        </p:nvSpPr>
        <p:spPr>
          <a:xfrm>
            <a:off x="849986" y="1310897"/>
            <a:ext cx="2316480" cy="369332"/>
          </a:xfrm>
          <a:prstGeom prst="rect">
            <a:avLst/>
          </a:prstGeom>
          <a:noFill/>
        </p:spPr>
        <p:txBody>
          <a:bodyPr wrap="square" rtlCol="0">
            <a:spAutoFit/>
          </a:bodyPr>
          <a:lstStyle/>
          <a:p>
            <a:r>
              <a:rPr lang="en-CA" dirty="0"/>
              <a:t>Curve fitting models</a:t>
            </a:r>
          </a:p>
        </p:txBody>
      </p:sp>
      <p:pic>
        <p:nvPicPr>
          <p:cNvPr id="4" name="Picture 4" descr="Nelson Siegel formula">
            <a:extLst>
              <a:ext uri="{FF2B5EF4-FFF2-40B4-BE49-F238E27FC236}">
                <a16:creationId xmlns:a16="http://schemas.microsoft.com/office/drawing/2014/main" id="{F5A5A9D3-5358-70D0-EB95-9CD20F4EC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461" y="2213279"/>
            <a:ext cx="4673485" cy="30225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0E2F81-F466-ECEA-FF08-649C6CC6D1B5}"/>
              </a:ext>
            </a:extLst>
          </p:cNvPr>
          <p:cNvSpPr txBox="1"/>
          <p:nvPr/>
        </p:nvSpPr>
        <p:spPr>
          <a:xfrm>
            <a:off x="3166466" y="1981023"/>
            <a:ext cx="2447364" cy="369332"/>
          </a:xfrm>
          <a:prstGeom prst="rect">
            <a:avLst/>
          </a:prstGeom>
          <a:noFill/>
        </p:spPr>
        <p:txBody>
          <a:bodyPr wrap="square" rtlCol="0">
            <a:spAutoFit/>
          </a:bodyPr>
          <a:lstStyle/>
          <a:p>
            <a:r>
              <a:rPr lang="en-CA" dirty="0">
                <a:solidFill>
                  <a:schemeClr val="bg1"/>
                </a:solidFill>
              </a:rPr>
              <a:t>Nelson-Siegel Method</a:t>
            </a:r>
          </a:p>
        </p:txBody>
      </p:sp>
      <p:sp>
        <p:nvSpPr>
          <p:cNvPr id="24" name="TextBox 23">
            <a:extLst>
              <a:ext uri="{FF2B5EF4-FFF2-40B4-BE49-F238E27FC236}">
                <a16:creationId xmlns:a16="http://schemas.microsoft.com/office/drawing/2014/main" id="{1F63E9C0-3A92-D81B-68D6-7EFC57A7AB36}"/>
              </a:ext>
            </a:extLst>
          </p:cNvPr>
          <p:cNvSpPr txBox="1"/>
          <p:nvPr/>
        </p:nvSpPr>
        <p:spPr>
          <a:xfrm>
            <a:off x="851461" y="1877730"/>
            <a:ext cx="2447364" cy="307777"/>
          </a:xfrm>
          <a:prstGeom prst="rect">
            <a:avLst/>
          </a:prstGeom>
          <a:noFill/>
        </p:spPr>
        <p:txBody>
          <a:bodyPr wrap="square" rtlCol="0">
            <a:spAutoFit/>
          </a:bodyPr>
          <a:lstStyle/>
          <a:p>
            <a:r>
              <a:rPr lang="en-CA" sz="1400" dirty="0">
                <a:solidFill>
                  <a:schemeClr val="tx1">
                    <a:lumMod val="75000"/>
                    <a:lumOff val="25000"/>
                  </a:schemeClr>
                </a:solidFill>
              </a:rPr>
              <a:t>Nelson-Siegel Method</a:t>
            </a:r>
          </a:p>
        </p:txBody>
      </p:sp>
    </p:spTree>
    <p:extLst>
      <p:ext uri="{BB962C8B-B14F-4D97-AF65-F5344CB8AC3E}">
        <p14:creationId xmlns:p14="http://schemas.microsoft.com/office/powerpoint/2010/main" val="1634763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25C2B34-32FA-9381-3260-68F1CBB5CAB4}"/>
              </a:ext>
            </a:extLst>
          </p:cNvPr>
          <p:cNvSpPr>
            <a:spLocks noGrp="1"/>
          </p:cNvSpPr>
          <p:nvPr>
            <p:ph type="title"/>
          </p:nvPr>
        </p:nvSpPr>
        <p:spPr/>
        <p:txBody>
          <a:bodyPr/>
          <a:lstStyle/>
          <a:p>
            <a:endParaRPr lang="en-CA"/>
          </a:p>
        </p:txBody>
      </p: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Credit Spreads</a:t>
            </a:r>
          </a:p>
        </p:txBody>
      </p:sp>
      <p:sp>
        <p:nvSpPr>
          <p:cNvPr id="12" name="TextBox 11">
            <a:extLst>
              <a:ext uri="{FF2B5EF4-FFF2-40B4-BE49-F238E27FC236}">
                <a16:creationId xmlns:a16="http://schemas.microsoft.com/office/drawing/2014/main" id="{5A4022B6-FF2C-2651-2E43-751474ED9BCD}"/>
              </a:ext>
            </a:extLst>
          </p:cNvPr>
          <p:cNvSpPr txBox="1"/>
          <p:nvPr/>
        </p:nvSpPr>
        <p:spPr>
          <a:xfrm>
            <a:off x="364127" y="5766595"/>
            <a:ext cx="7158445" cy="646331"/>
          </a:xfrm>
          <a:prstGeom prst="rect">
            <a:avLst/>
          </a:prstGeom>
          <a:noFill/>
        </p:spPr>
        <p:txBody>
          <a:bodyPr wrap="square" rtlCol="0">
            <a:spAutoFit/>
          </a:bodyPr>
          <a:lstStyle/>
          <a:p>
            <a:r>
              <a:rPr lang="en-CA" sz="1200" b="0" i="0" u="none" strike="noStrike" baseline="0" dirty="0">
                <a:solidFill>
                  <a:srgbClr val="000000"/>
                </a:solidFill>
                <a:latin typeface="Dax Offc Pro"/>
              </a:rPr>
              <a:t>Captures the spread between the rates on corporate bonds (either high yield or investment grade) and government bonds. A higher spread could indicate credit concerns. Bloomberg Barclays U.S. High Yield and Investment Grade indices used, respectively.</a:t>
            </a:r>
            <a:endParaRPr lang="en-CA" sz="1050" dirty="0"/>
          </a:p>
        </p:txBody>
      </p:sp>
      <p:pic>
        <p:nvPicPr>
          <p:cNvPr id="3" name="Picture 2">
            <a:extLst>
              <a:ext uri="{FF2B5EF4-FFF2-40B4-BE49-F238E27FC236}">
                <a16:creationId xmlns:a16="http://schemas.microsoft.com/office/drawing/2014/main" id="{0A9FC655-409E-A059-79F2-84798B024975}"/>
              </a:ext>
            </a:extLst>
          </p:cNvPr>
          <p:cNvPicPr>
            <a:picLocks noChangeAspect="1"/>
          </p:cNvPicPr>
          <p:nvPr/>
        </p:nvPicPr>
        <p:blipFill>
          <a:blip r:embed="rId3"/>
          <a:stretch>
            <a:fillRect/>
          </a:stretch>
        </p:blipFill>
        <p:spPr>
          <a:xfrm>
            <a:off x="375417" y="1544622"/>
            <a:ext cx="5059280" cy="1932859"/>
          </a:xfrm>
          <a:prstGeom prst="rect">
            <a:avLst/>
          </a:prstGeom>
        </p:spPr>
      </p:pic>
      <p:pic>
        <p:nvPicPr>
          <p:cNvPr id="7" name="Picture 6">
            <a:extLst>
              <a:ext uri="{FF2B5EF4-FFF2-40B4-BE49-F238E27FC236}">
                <a16:creationId xmlns:a16="http://schemas.microsoft.com/office/drawing/2014/main" id="{94A2E2D5-2C6F-2BE1-5BD3-E00FF82F510F}"/>
              </a:ext>
            </a:extLst>
          </p:cNvPr>
          <p:cNvPicPr>
            <a:picLocks noChangeAspect="1"/>
          </p:cNvPicPr>
          <p:nvPr/>
        </p:nvPicPr>
        <p:blipFill>
          <a:blip r:embed="rId4"/>
          <a:stretch>
            <a:fillRect/>
          </a:stretch>
        </p:blipFill>
        <p:spPr>
          <a:xfrm>
            <a:off x="332815" y="3625566"/>
            <a:ext cx="5101882" cy="1853684"/>
          </a:xfrm>
          <a:prstGeom prst="rect">
            <a:avLst/>
          </a:prstGeom>
        </p:spPr>
      </p:pic>
      <p:sp>
        <p:nvSpPr>
          <p:cNvPr id="9" name="TextBox 8">
            <a:extLst>
              <a:ext uri="{FF2B5EF4-FFF2-40B4-BE49-F238E27FC236}">
                <a16:creationId xmlns:a16="http://schemas.microsoft.com/office/drawing/2014/main" id="{D7A51A76-582E-61E4-10D2-420A3303227D}"/>
              </a:ext>
            </a:extLst>
          </p:cNvPr>
          <p:cNvSpPr txBox="1"/>
          <p:nvPr/>
        </p:nvSpPr>
        <p:spPr>
          <a:xfrm>
            <a:off x="6387735" y="2996639"/>
            <a:ext cx="2214992" cy="738664"/>
          </a:xfrm>
          <a:prstGeom prst="rect">
            <a:avLst/>
          </a:prstGeom>
          <a:noFill/>
        </p:spPr>
        <p:txBody>
          <a:bodyPr wrap="square" rtlCol="0">
            <a:spAutoFit/>
          </a:bodyPr>
          <a:lstStyle/>
          <a:p>
            <a:r>
              <a:rPr lang="en-CA" sz="1400" dirty="0"/>
              <a:t>Higher spread, higher credit risk being priced, &gt;&gt; lower bond prices</a:t>
            </a:r>
          </a:p>
        </p:txBody>
      </p:sp>
      <p:sp>
        <p:nvSpPr>
          <p:cNvPr id="11" name="Rectangle 10">
            <a:extLst>
              <a:ext uri="{FF2B5EF4-FFF2-40B4-BE49-F238E27FC236}">
                <a16:creationId xmlns:a16="http://schemas.microsoft.com/office/drawing/2014/main" id="{5540FC71-DC9F-0CBF-16E8-E4FA094BAF5B}"/>
              </a:ext>
            </a:extLst>
          </p:cNvPr>
          <p:cNvSpPr/>
          <p:nvPr/>
        </p:nvSpPr>
        <p:spPr>
          <a:xfrm>
            <a:off x="5943348" y="1027567"/>
            <a:ext cx="2778034" cy="118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600" dirty="0"/>
              <a:t>Spread: In addition to the treasury curve</a:t>
            </a:r>
          </a:p>
          <a:p>
            <a:r>
              <a:rPr lang="en-CA" sz="1600" dirty="0"/>
              <a:t>Corporate Yield = Treasury yield + spread</a:t>
            </a:r>
          </a:p>
          <a:p>
            <a:endParaRPr lang="en-CA" sz="1600" dirty="0"/>
          </a:p>
        </p:txBody>
      </p:sp>
      <p:sp>
        <p:nvSpPr>
          <p:cNvPr id="2" name="TextBox 1">
            <a:extLst>
              <a:ext uri="{FF2B5EF4-FFF2-40B4-BE49-F238E27FC236}">
                <a16:creationId xmlns:a16="http://schemas.microsoft.com/office/drawing/2014/main" id="{CDC8DFF9-A531-F848-535E-E07CAAF0225C}"/>
              </a:ext>
            </a:extLst>
          </p:cNvPr>
          <p:cNvSpPr txBox="1"/>
          <p:nvPr/>
        </p:nvSpPr>
        <p:spPr>
          <a:xfrm>
            <a:off x="602111" y="817936"/>
            <a:ext cx="2281645" cy="365760"/>
          </a:xfrm>
          <a:prstGeom prst="rect">
            <a:avLst/>
          </a:prstGeom>
          <a:noFill/>
        </p:spPr>
        <p:txBody>
          <a:bodyPr wrap="square" rtlCol="0">
            <a:spAutoFit/>
          </a:bodyPr>
          <a:lstStyle/>
          <a:p>
            <a:r>
              <a:rPr lang="en-CA" dirty="0"/>
              <a:t>September 2022</a:t>
            </a:r>
          </a:p>
        </p:txBody>
      </p:sp>
    </p:spTree>
    <p:extLst>
      <p:ext uri="{BB962C8B-B14F-4D97-AF65-F5344CB8AC3E}">
        <p14:creationId xmlns:p14="http://schemas.microsoft.com/office/powerpoint/2010/main" val="3589373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25C2B34-32FA-9381-3260-68F1CBB5CAB4}"/>
              </a:ext>
            </a:extLst>
          </p:cNvPr>
          <p:cNvSpPr>
            <a:spLocks noGrp="1"/>
          </p:cNvSpPr>
          <p:nvPr>
            <p:ph type="title"/>
          </p:nvPr>
        </p:nvSpPr>
        <p:spPr/>
        <p:txBody>
          <a:bodyPr/>
          <a:lstStyle/>
          <a:p>
            <a:endParaRPr lang="en-CA"/>
          </a:p>
        </p:txBody>
      </p: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Credit Spreads</a:t>
            </a:r>
          </a:p>
        </p:txBody>
      </p:sp>
      <p:sp>
        <p:nvSpPr>
          <p:cNvPr id="12" name="TextBox 11">
            <a:extLst>
              <a:ext uri="{FF2B5EF4-FFF2-40B4-BE49-F238E27FC236}">
                <a16:creationId xmlns:a16="http://schemas.microsoft.com/office/drawing/2014/main" id="{5A4022B6-FF2C-2651-2E43-751474ED9BCD}"/>
              </a:ext>
            </a:extLst>
          </p:cNvPr>
          <p:cNvSpPr txBox="1"/>
          <p:nvPr/>
        </p:nvSpPr>
        <p:spPr>
          <a:xfrm>
            <a:off x="364127" y="5766595"/>
            <a:ext cx="7158445" cy="646331"/>
          </a:xfrm>
          <a:prstGeom prst="rect">
            <a:avLst/>
          </a:prstGeom>
          <a:noFill/>
        </p:spPr>
        <p:txBody>
          <a:bodyPr wrap="square" rtlCol="0">
            <a:spAutoFit/>
          </a:bodyPr>
          <a:lstStyle/>
          <a:p>
            <a:r>
              <a:rPr lang="en-CA" sz="1200" b="0" i="0" u="none" strike="noStrike" baseline="0" dirty="0">
                <a:solidFill>
                  <a:srgbClr val="000000"/>
                </a:solidFill>
                <a:latin typeface="Dax Offc Pro"/>
              </a:rPr>
              <a:t>Captures the spread between the rates on corporate bonds (either high yield or investment grade) and government bonds. A higher spread could indicate credit concerns. Bloomberg Barclays U.S. High Yield and Investment Grade indices used, respectively.</a:t>
            </a:r>
            <a:endParaRPr lang="en-CA" sz="1050" dirty="0"/>
          </a:p>
        </p:txBody>
      </p:sp>
      <p:sp>
        <p:nvSpPr>
          <p:cNvPr id="9" name="TextBox 8">
            <a:extLst>
              <a:ext uri="{FF2B5EF4-FFF2-40B4-BE49-F238E27FC236}">
                <a16:creationId xmlns:a16="http://schemas.microsoft.com/office/drawing/2014/main" id="{D7A51A76-582E-61E4-10D2-420A3303227D}"/>
              </a:ext>
            </a:extLst>
          </p:cNvPr>
          <p:cNvSpPr txBox="1"/>
          <p:nvPr/>
        </p:nvSpPr>
        <p:spPr>
          <a:xfrm>
            <a:off x="6387735" y="2996639"/>
            <a:ext cx="2214992" cy="738664"/>
          </a:xfrm>
          <a:prstGeom prst="rect">
            <a:avLst/>
          </a:prstGeom>
          <a:noFill/>
        </p:spPr>
        <p:txBody>
          <a:bodyPr wrap="square" rtlCol="0">
            <a:spAutoFit/>
          </a:bodyPr>
          <a:lstStyle/>
          <a:p>
            <a:r>
              <a:rPr lang="en-CA" sz="1400" dirty="0"/>
              <a:t>Higher spread, higher credit risk being priced, &gt;&gt; lower bond prices</a:t>
            </a:r>
          </a:p>
        </p:txBody>
      </p:sp>
      <p:sp>
        <p:nvSpPr>
          <p:cNvPr id="11" name="Rectangle 10">
            <a:extLst>
              <a:ext uri="{FF2B5EF4-FFF2-40B4-BE49-F238E27FC236}">
                <a16:creationId xmlns:a16="http://schemas.microsoft.com/office/drawing/2014/main" id="{5540FC71-DC9F-0CBF-16E8-E4FA094BAF5B}"/>
              </a:ext>
            </a:extLst>
          </p:cNvPr>
          <p:cNvSpPr/>
          <p:nvPr/>
        </p:nvSpPr>
        <p:spPr>
          <a:xfrm>
            <a:off x="5943348" y="1027567"/>
            <a:ext cx="2778034" cy="11836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600" dirty="0"/>
              <a:t>Spread: In addition to the treasury curve</a:t>
            </a:r>
          </a:p>
          <a:p>
            <a:r>
              <a:rPr lang="en-CA" sz="1600" dirty="0"/>
              <a:t>Corporate Yield = Treasury yield + spread</a:t>
            </a:r>
          </a:p>
          <a:p>
            <a:endParaRPr lang="en-CA" sz="1600" dirty="0"/>
          </a:p>
        </p:txBody>
      </p:sp>
      <p:sp>
        <p:nvSpPr>
          <p:cNvPr id="2" name="TextBox 1">
            <a:extLst>
              <a:ext uri="{FF2B5EF4-FFF2-40B4-BE49-F238E27FC236}">
                <a16:creationId xmlns:a16="http://schemas.microsoft.com/office/drawing/2014/main" id="{CDC8DFF9-A531-F848-535E-E07CAAF0225C}"/>
              </a:ext>
            </a:extLst>
          </p:cNvPr>
          <p:cNvSpPr txBox="1"/>
          <p:nvPr/>
        </p:nvSpPr>
        <p:spPr>
          <a:xfrm>
            <a:off x="602111" y="817936"/>
            <a:ext cx="2281645" cy="365760"/>
          </a:xfrm>
          <a:prstGeom prst="rect">
            <a:avLst/>
          </a:prstGeom>
          <a:noFill/>
        </p:spPr>
        <p:txBody>
          <a:bodyPr wrap="square" rtlCol="0">
            <a:spAutoFit/>
          </a:bodyPr>
          <a:lstStyle/>
          <a:p>
            <a:r>
              <a:rPr lang="en-CA" dirty="0"/>
              <a:t>January 2024</a:t>
            </a:r>
          </a:p>
        </p:txBody>
      </p:sp>
      <p:pic>
        <p:nvPicPr>
          <p:cNvPr id="8" name="Picture 7">
            <a:extLst>
              <a:ext uri="{FF2B5EF4-FFF2-40B4-BE49-F238E27FC236}">
                <a16:creationId xmlns:a16="http://schemas.microsoft.com/office/drawing/2014/main" id="{81ED9757-E72A-5DCA-958D-8240B3000AF8}"/>
              </a:ext>
            </a:extLst>
          </p:cNvPr>
          <p:cNvPicPr>
            <a:picLocks noChangeAspect="1"/>
          </p:cNvPicPr>
          <p:nvPr/>
        </p:nvPicPr>
        <p:blipFill>
          <a:blip r:embed="rId3"/>
          <a:stretch>
            <a:fillRect/>
          </a:stretch>
        </p:blipFill>
        <p:spPr>
          <a:xfrm>
            <a:off x="602111" y="3429000"/>
            <a:ext cx="5162842" cy="2174212"/>
          </a:xfrm>
          <a:prstGeom prst="rect">
            <a:avLst/>
          </a:prstGeom>
        </p:spPr>
      </p:pic>
      <p:pic>
        <p:nvPicPr>
          <p:cNvPr id="13" name="Picture 12">
            <a:extLst>
              <a:ext uri="{FF2B5EF4-FFF2-40B4-BE49-F238E27FC236}">
                <a16:creationId xmlns:a16="http://schemas.microsoft.com/office/drawing/2014/main" id="{53F9A16A-682E-106A-9BCC-043084FE2CE5}"/>
              </a:ext>
            </a:extLst>
          </p:cNvPr>
          <p:cNvPicPr>
            <a:picLocks noChangeAspect="1"/>
          </p:cNvPicPr>
          <p:nvPr/>
        </p:nvPicPr>
        <p:blipFill>
          <a:blip r:embed="rId4"/>
          <a:stretch>
            <a:fillRect/>
          </a:stretch>
        </p:blipFill>
        <p:spPr>
          <a:xfrm>
            <a:off x="469116" y="1114668"/>
            <a:ext cx="5299709" cy="2314332"/>
          </a:xfrm>
          <a:prstGeom prst="rect">
            <a:avLst/>
          </a:prstGeom>
        </p:spPr>
      </p:pic>
    </p:spTree>
    <p:extLst>
      <p:ext uri="{BB962C8B-B14F-4D97-AF65-F5344CB8AC3E}">
        <p14:creationId xmlns:p14="http://schemas.microsoft.com/office/powerpoint/2010/main" val="87241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25C2B34-32FA-9381-3260-68F1CBB5CAB4}"/>
              </a:ext>
            </a:extLst>
          </p:cNvPr>
          <p:cNvSpPr>
            <a:spLocks noGrp="1"/>
          </p:cNvSpPr>
          <p:nvPr>
            <p:ph type="title"/>
          </p:nvPr>
        </p:nvSpPr>
        <p:spPr/>
        <p:txBody>
          <a:bodyPr/>
          <a:lstStyle/>
          <a:p>
            <a:endParaRPr lang="en-CA"/>
          </a:p>
        </p:txBody>
      </p: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Credit Rating Process</a:t>
            </a:r>
          </a:p>
        </p:txBody>
      </p:sp>
      <p:pic>
        <p:nvPicPr>
          <p:cNvPr id="6" name="Picture 5">
            <a:extLst>
              <a:ext uri="{FF2B5EF4-FFF2-40B4-BE49-F238E27FC236}">
                <a16:creationId xmlns:a16="http://schemas.microsoft.com/office/drawing/2014/main" id="{552C9D1C-79F3-A48F-4C5C-07D089026E5C}"/>
              </a:ext>
            </a:extLst>
          </p:cNvPr>
          <p:cNvPicPr>
            <a:picLocks noChangeAspect="1"/>
          </p:cNvPicPr>
          <p:nvPr/>
        </p:nvPicPr>
        <p:blipFill>
          <a:blip r:embed="rId3"/>
          <a:stretch>
            <a:fillRect/>
          </a:stretch>
        </p:blipFill>
        <p:spPr>
          <a:xfrm>
            <a:off x="526226" y="1049580"/>
            <a:ext cx="5574128" cy="5275060"/>
          </a:xfrm>
          <a:prstGeom prst="rect">
            <a:avLst/>
          </a:prstGeom>
        </p:spPr>
      </p:pic>
      <p:sp>
        <p:nvSpPr>
          <p:cNvPr id="8" name="TextBox 7">
            <a:extLst>
              <a:ext uri="{FF2B5EF4-FFF2-40B4-BE49-F238E27FC236}">
                <a16:creationId xmlns:a16="http://schemas.microsoft.com/office/drawing/2014/main" id="{481CFFF4-9845-6967-6875-9FB4FEDFDAA9}"/>
              </a:ext>
            </a:extLst>
          </p:cNvPr>
          <p:cNvSpPr txBox="1"/>
          <p:nvPr/>
        </p:nvSpPr>
        <p:spPr>
          <a:xfrm>
            <a:off x="6318069" y="1238345"/>
            <a:ext cx="2377440" cy="1015663"/>
          </a:xfrm>
          <a:prstGeom prst="rect">
            <a:avLst/>
          </a:prstGeom>
          <a:noFill/>
        </p:spPr>
        <p:txBody>
          <a:bodyPr wrap="square" rtlCol="0">
            <a:spAutoFit/>
          </a:bodyPr>
          <a:lstStyle/>
          <a:p>
            <a:r>
              <a:rPr lang="en-CA" dirty="0"/>
              <a:t>Business Risks</a:t>
            </a:r>
          </a:p>
          <a:p>
            <a:r>
              <a:rPr lang="en-CA" sz="1400" dirty="0"/>
              <a:t>Industry characteristics</a:t>
            </a:r>
          </a:p>
          <a:p>
            <a:r>
              <a:rPr lang="en-CA" sz="1400" dirty="0"/>
              <a:t>Operational Risks</a:t>
            </a:r>
          </a:p>
          <a:p>
            <a:r>
              <a:rPr lang="en-CA" sz="1400" dirty="0"/>
              <a:t>Management Quality</a:t>
            </a:r>
            <a:endParaRPr lang="en-CA" dirty="0"/>
          </a:p>
        </p:txBody>
      </p:sp>
      <p:sp>
        <p:nvSpPr>
          <p:cNvPr id="10" name="TextBox 9">
            <a:extLst>
              <a:ext uri="{FF2B5EF4-FFF2-40B4-BE49-F238E27FC236}">
                <a16:creationId xmlns:a16="http://schemas.microsoft.com/office/drawing/2014/main" id="{7AA0DBEB-F1C2-B933-AD83-BBC0B5BE57E4}"/>
              </a:ext>
            </a:extLst>
          </p:cNvPr>
          <p:cNvSpPr txBox="1"/>
          <p:nvPr/>
        </p:nvSpPr>
        <p:spPr>
          <a:xfrm>
            <a:off x="6403703" y="3100591"/>
            <a:ext cx="2612572" cy="1661993"/>
          </a:xfrm>
          <a:prstGeom prst="rect">
            <a:avLst/>
          </a:prstGeom>
          <a:noFill/>
        </p:spPr>
        <p:txBody>
          <a:bodyPr wrap="square" rtlCol="0">
            <a:spAutoFit/>
          </a:bodyPr>
          <a:lstStyle/>
          <a:p>
            <a:r>
              <a:rPr lang="en-CA" dirty="0"/>
              <a:t>Financial Risks</a:t>
            </a:r>
          </a:p>
          <a:p>
            <a:r>
              <a:rPr lang="en-CA" sz="1400" dirty="0"/>
              <a:t>Profitability</a:t>
            </a:r>
          </a:p>
          <a:p>
            <a:r>
              <a:rPr lang="en-CA" sz="1400" dirty="0"/>
              <a:t>Capital Structure</a:t>
            </a:r>
          </a:p>
          <a:p>
            <a:r>
              <a:rPr lang="en-CA" sz="1400" dirty="0"/>
              <a:t>Financial Flexibility</a:t>
            </a:r>
          </a:p>
          <a:p>
            <a:r>
              <a:rPr lang="en-CA" sz="1400" dirty="0"/>
              <a:t>Cash flow management</a:t>
            </a:r>
          </a:p>
          <a:p>
            <a:r>
              <a:rPr lang="en-CA" sz="1400" dirty="0"/>
              <a:t>Accounting controls</a:t>
            </a:r>
          </a:p>
          <a:p>
            <a:r>
              <a:rPr lang="en-CA" sz="1400" dirty="0"/>
              <a:t>Asset valuations and volatility</a:t>
            </a:r>
          </a:p>
        </p:txBody>
      </p:sp>
    </p:spTree>
    <p:extLst>
      <p:ext uri="{BB962C8B-B14F-4D97-AF65-F5344CB8AC3E}">
        <p14:creationId xmlns:p14="http://schemas.microsoft.com/office/powerpoint/2010/main" val="1851844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985AAF-EA3B-8AB7-AF40-A11EC04C57DF}"/>
              </a:ext>
            </a:extLst>
          </p:cNvPr>
          <p:cNvSpPr txBox="1"/>
          <p:nvPr/>
        </p:nvSpPr>
        <p:spPr>
          <a:xfrm>
            <a:off x="313509" y="916471"/>
            <a:ext cx="8116388" cy="2893100"/>
          </a:xfrm>
          <a:prstGeom prst="rect">
            <a:avLst/>
          </a:prstGeom>
          <a:noFill/>
        </p:spPr>
        <p:txBody>
          <a:bodyPr wrap="square">
            <a:spAutoFit/>
          </a:bodyPr>
          <a:lstStyle/>
          <a:p>
            <a:pPr marL="285750" indent="-285750">
              <a:buFont typeface="Arial" panose="020B0604020202020204" pitchFamily="34" charset="0"/>
              <a:buChar char="•"/>
            </a:pPr>
            <a:r>
              <a:rPr lang="en-CA" sz="1400" b="0" i="0" u="none" strike="noStrike" baseline="0" dirty="0">
                <a:solidFill>
                  <a:srgbClr val="000000"/>
                </a:solidFill>
                <a:latin typeface="+mn-lt"/>
              </a:rPr>
              <a:t>Ratings are constructed to represent the risk of default; that is, a high (low) rating implies a low (high) probability of default. </a:t>
            </a:r>
          </a:p>
          <a:p>
            <a:pPr marL="285750" indent="-285750">
              <a:buFont typeface="Arial" panose="020B0604020202020204" pitchFamily="34" charset="0"/>
              <a:buChar char="•"/>
            </a:pPr>
            <a:endParaRPr lang="en-CA" sz="1400" b="0" i="0" u="none" strike="noStrike" baseline="0" dirty="0">
              <a:solidFill>
                <a:srgbClr val="000000"/>
              </a:solidFill>
              <a:latin typeface="+mn-lt"/>
            </a:endParaRPr>
          </a:p>
          <a:p>
            <a:pPr marL="285750" indent="-285750">
              <a:buFont typeface="Arial" panose="020B0604020202020204" pitchFamily="34" charset="0"/>
              <a:buChar char="•"/>
            </a:pPr>
            <a:r>
              <a:rPr lang="en-CA" sz="1400" b="0" i="0" u="none" strike="noStrike" baseline="0" dirty="0">
                <a:solidFill>
                  <a:srgbClr val="000000"/>
                </a:solidFill>
                <a:latin typeface="+mn-lt"/>
              </a:rPr>
              <a:t>Default refers to any event that results in the issuer’s breaching its financial contract. A default could be relatively minor, such as failing to meet a contracted financial ratio like times interest earned (EBIT divided by interest expense). Or a default could be more serious, such as a failure to make an interest or principal payment. </a:t>
            </a:r>
          </a:p>
          <a:p>
            <a:pPr marL="285750" indent="-285750">
              <a:buFont typeface="Arial" panose="020B0604020202020204" pitchFamily="34" charset="0"/>
              <a:buChar char="•"/>
            </a:pPr>
            <a:endParaRPr lang="en-CA" sz="1400" b="0" i="0" u="none" strike="noStrike" baseline="0" dirty="0">
              <a:solidFill>
                <a:srgbClr val="000000"/>
              </a:solidFill>
              <a:latin typeface="+mn-lt"/>
            </a:endParaRPr>
          </a:p>
          <a:p>
            <a:pPr marL="285750" indent="-285750">
              <a:buFont typeface="Arial" panose="020B0604020202020204" pitchFamily="34" charset="0"/>
              <a:buChar char="•"/>
            </a:pPr>
            <a:r>
              <a:rPr lang="en-CA" sz="1400" dirty="0">
                <a:solidFill>
                  <a:srgbClr val="000000"/>
                </a:solidFill>
                <a:latin typeface="+mn-lt"/>
              </a:rPr>
              <a:t>L</a:t>
            </a:r>
            <a:r>
              <a:rPr lang="en-CA" sz="1400" b="0" i="0" u="none" strike="noStrike" baseline="0" dirty="0">
                <a:solidFill>
                  <a:srgbClr val="000000"/>
                </a:solidFill>
                <a:latin typeface="+mn-lt"/>
              </a:rPr>
              <a:t>arge companies with strong and stable cash flows are likely to be rated higher than small companies with more volatile cash flows. </a:t>
            </a:r>
          </a:p>
          <a:p>
            <a:pPr marL="285750" indent="-285750">
              <a:buFont typeface="Arial" panose="020B0604020202020204" pitchFamily="34" charset="0"/>
              <a:buChar char="•"/>
            </a:pPr>
            <a:endParaRPr lang="en-CA" sz="1400" dirty="0">
              <a:solidFill>
                <a:srgbClr val="000000"/>
              </a:solidFill>
              <a:latin typeface="+mn-lt"/>
            </a:endParaRPr>
          </a:p>
          <a:p>
            <a:pPr marL="285750" indent="-285750">
              <a:buFont typeface="Arial" panose="020B0604020202020204" pitchFamily="34" charset="0"/>
              <a:buChar char="•"/>
            </a:pPr>
            <a:r>
              <a:rPr lang="en-CA" sz="1400" b="0" i="0" u="none" strike="noStrike" baseline="0" dirty="0">
                <a:solidFill>
                  <a:srgbClr val="000000"/>
                </a:solidFill>
                <a:latin typeface="+mn-lt"/>
              </a:rPr>
              <a:t>Ratings are broken down between short-term and long-term securities, where short term is defined as a maturity of one year or less. </a:t>
            </a:r>
            <a:endParaRPr lang="en-CA" sz="1400" dirty="0">
              <a:latin typeface="+mn-lt"/>
            </a:endParaRPr>
          </a:p>
        </p:txBody>
      </p:sp>
      <p:pic>
        <p:nvPicPr>
          <p:cNvPr id="6" name="Picture 5">
            <a:extLst>
              <a:ext uri="{FF2B5EF4-FFF2-40B4-BE49-F238E27FC236}">
                <a16:creationId xmlns:a16="http://schemas.microsoft.com/office/drawing/2014/main" id="{F2ED6AC2-7937-994C-6F90-C1282F5D74CD}"/>
              </a:ext>
            </a:extLst>
          </p:cNvPr>
          <p:cNvPicPr>
            <a:picLocks noChangeAspect="1"/>
          </p:cNvPicPr>
          <p:nvPr/>
        </p:nvPicPr>
        <p:blipFill>
          <a:blip r:embed="rId3"/>
          <a:stretch>
            <a:fillRect/>
          </a:stretch>
        </p:blipFill>
        <p:spPr>
          <a:xfrm>
            <a:off x="962297" y="3923212"/>
            <a:ext cx="6004560" cy="2587679"/>
          </a:xfrm>
          <a:prstGeom prst="rect">
            <a:avLst/>
          </a:prstGeom>
        </p:spPr>
      </p:pic>
      <p:sp>
        <p:nvSpPr>
          <p:cNvPr id="7" name="Right Brace 6">
            <a:extLst>
              <a:ext uri="{FF2B5EF4-FFF2-40B4-BE49-F238E27FC236}">
                <a16:creationId xmlns:a16="http://schemas.microsoft.com/office/drawing/2014/main" id="{5931EBA4-6EBD-56D0-05A5-F297F2E020E4}"/>
              </a:ext>
            </a:extLst>
          </p:cNvPr>
          <p:cNvSpPr/>
          <p:nvPr/>
        </p:nvSpPr>
        <p:spPr>
          <a:xfrm>
            <a:off x="7062652" y="4502332"/>
            <a:ext cx="409302" cy="167432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TextBox 7">
            <a:extLst>
              <a:ext uri="{FF2B5EF4-FFF2-40B4-BE49-F238E27FC236}">
                <a16:creationId xmlns:a16="http://schemas.microsoft.com/office/drawing/2014/main" id="{F9B95467-1A36-302A-7802-38E0E3AAD03A}"/>
              </a:ext>
            </a:extLst>
          </p:cNvPr>
          <p:cNvSpPr txBox="1"/>
          <p:nvPr/>
        </p:nvSpPr>
        <p:spPr>
          <a:xfrm>
            <a:off x="7567749" y="5016330"/>
            <a:ext cx="1280160" cy="646331"/>
          </a:xfrm>
          <a:prstGeom prst="rect">
            <a:avLst/>
          </a:prstGeom>
          <a:noFill/>
        </p:spPr>
        <p:txBody>
          <a:bodyPr wrap="square" rtlCol="0">
            <a:spAutoFit/>
          </a:bodyPr>
          <a:lstStyle/>
          <a:p>
            <a:r>
              <a:rPr lang="en-CA" sz="1200" dirty="0"/>
              <a:t>Taken from the HBS case on course site</a:t>
            </a:r>
          </a:p>
        </p:txBody>
      </p:sp>
      <p:sp>
        <p:nvSpPr>
          <p:cNvPr id="9" name="Title 3">
            <a:extLst>
              <a:ext uri="{FF2B5EF4-FFF2-40B4-BE49-F238E27FC236}">
                <a16:creationId xmlns:a16="http://schemas.microsoft.com/office/drawing/2014/main" id="{B04C8AD0-03D0-0296-B7F4-97FB7BE8CE2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Rating and Default Probability</a:t>
            </a:r>
          </a:p>
        </p:txBody>
      </p:sp>
    </p:spTree>
    <p:extLst>
      <p:ext uri="{BB962C8B-B14F-4D97-AF65-F5344CB8AC3E}">
        <p14:creationId xmlns:p14="http://schemas.microsoft.com/office/powerpoint/2010/main" val="4120736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0E9DB9-37B6-FC08-9CA4-0BFF895C5183}"/>
              </a:ext>
            </a:extLst>
          </p:cNvPr>
          <p:cNvPicPr>
            <a:picLocks noChangeAspect="1"/>
          </p:cNvPicPr>
          <p:nvPr/>
        </p:nvPicPr>
        <p:blipFill>
          <a:blip r:embed="rId2"/>
          <a:stretch>
            <a:fillRect/>
          </a:stretch>
        </p:blipFill>
        <p:spPr>
          <a:xfrm>
            <a:off x="162411" y="825249"/>
            <a:ext cx="4123428" cy="3116544"/>
          </a:xfrm>
          <a:prstGeom prst="rect">
            <a:avLst/>
          </a:prstGeom>
        </p:spPr>
      </p:pic>
      <p:sp>
        <p:nvSpPr>
          <p:cNvPr id="5" name="Rectangle 4">
            <a:extLst>
              <a:ext uri="{FF2B5EF4-FFF2-40B4-BE49-F238E27FC236}">
                <a16:creationId xmlns:a16="http://schemas.microsoft.com/office/drawing/2014/main" id="{9AFB1325-C897-6CB9-AA13-49B0DD59BB69}"/>
              </a:ext>
            </a:extLst>
          </p:cNvPr>
          <p:cNvSpPr/>
          <p:nvPr/>
        </p:nvSpPr>
        <p:spPr>
          <a:xfrm>
            <a:off x="2055651" y="2595546"/>
            <a:ext cx="1693042" cy="178096"/>
          </a:xfrm>
          <a:prstGeom prst="rect">
            <a:avLst/>
          </a:pr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rgbClr val="FF0000"/>
                </a:solidFill>
              </a:rPr>
              <a:t>Common Factor Risk</a:t>
            </a:r>
          </a:p>
        </p:txBody>
      </p:sp>
      <p:pic>
        <p:nvPicPr>
          <p:cNvPr id="8" name="Picture 7">
            <a:extLst>
              <a:ext uri="{FF2B5EF4-FFF2-40B4-BE49-F238E27FC236}">
                <a16:creationId xmlns:a16="http://schemas.microsoft.com/office/drawing/2014/main" id="{F8742D39-D823-C72E-731B-65FE1B2333C2}"/>
              </a:ext>
            </a:extLst>
          </p:cNvPr>
          <p:cNvPicPr>
            <a:picLocks noChangeAspect="1"/>
          </p:cNvPicPr>
          <p:nvPr/>
        </p:nvPicPr>
        <p:blipFill>
          <a:blip r:embed="rId3"/>
          <a:stretch>
            <a:fillRect/>
          </a:stretch>
        </p:blipFill>
        <p:spPr>
          <a:xfrm>
            <a:off x="4530261" y="1427396"/>
            <a:ext cx="3699338" cy="438581"/>
          </a:xfrm>
          <a:prstGeom prst="rect">
            <a:avLst/>
          </a:prstGeom>
        </p:spPr>
      </p:pic>
      <p:sp>
        <p:nvSpPr>
          <p:cNvPr id="3" name="Title 2">
            <a:extLst>
              <a:ext uri="{FF2B5EF4-FFF2-40B4-BE49-F238E27FC236}">
                <a16:creationId xmlns:a16="http://schemas.microsoft.com/office/drawing/2014/main" id="{6776DFA1-E620-685A-6DBB-17CBC08AF6AF}"/>
              </a:ext>
            </a:extLst>
          </p:cNvPr>
          <p:cNvSpPr>
            <a:spLocks noGrp="1"/>
          </p:cNvSpPr>
          <p:nvPr>
            <p:ph type="title"/>
          </p:nvPr>
        </p:nvSpPr>
        <p:spPr/>
        <p:txBody>
          <a:bodyPr/>
          <a:lstStyle/>
          <a:p>
            <a:r>
              <a:rPr lang="en-CA" sz="2000" dirty="0"/>
              <a:t>Arbitrage Pricing Theory (APT) Recap</a:t>
            </a:r>
          </a:p>
        </p:txBody>
      </p:sp>
      <p:cxnSp>
        <p:nvCxnSpPr>
          <p:cNvPr id="7" name="Straight Arrow Connector 6">
            <a:extLst>
              <a:ext uri="{FF2B5EF4-FFF2-40B4-BE49-F238E27FC236}">
                <a16:creationId xmlns:a16="http://schemas.microsoft.com/office/drawing/2014/main" id="{0209D5B7-5245-F6F9-2D16-D5DE65E0813D}"/>
              </a:ext>
            </a:extLst>
          </p:cNvPr>
          <p:cNvCxnSpPr/>
          <p:nvPr/>
        </p:nvCxnSpPr>
        <p:spPr>
          <a:xfrm>
            <a:off x="3840480" y="2684594"/>
            <a:ext cx="9318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A7652A-9CE3-42A0-2E4B-0A2FCE46C500}"/>
              </a:ext>
            </a:extLst>
          </p:cNvPr>
          <p:cNvSpPr txBox="1"/>
          <p:nvPr/>
        </p:nvSpPr>
        <p:spPr>
          <a:xfrm>
            <a:off x="4772297" y="2453761"/>
            <a:ext cx="3457302" cy="461665"/>
          </a:xfrm>
          <a:prstGeom prst="rect">
            <a:avLst/>
          </a:prstGeom>
          <a:noFill/>
        </p:spPr>
        <p:txBody>
          <a:bodyPr wrap="square" rtlCol="0">
            <a:spAutoFit/>
          </a:bodyPr>
          <a:lstStyle/>
          <a:p>
            <a:r>
              <a:rPr lang="en-CA" sz="1200" dirty="0"/>
              <a:t>Intermediate layer that may managed or diversified</a:t>
            </a:r>
          </a:p>
        </p:txBody>
      </p:sp>
      <p:sp>
        <p:nvSpPr>
          <p:cNvPr id="2" name="Rectangle 1">
            <a:extLst>
              <a:ext uri="{FF2B5EF4-FFF2-40B4-BE49-F238E27FC236}">
                <a16:creationId xmlns:a16="http://schemas.microsoft.com/office/drawing/2014/main" id="{3FA459B3-F66B-7274-87FD-793794C46F22}"/>
              </a:ext>
            </a:extLst>
          </p:cNvPr>
          <p:cNvSpPr/>
          <p:nvPr/>
        </p:nvSpPr>
        <p:spPr>
          <a:xfrm>
            <a:off x="1750423" y="2815696"/>
            <a:ext cx="1998270" cy="99730"/>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a:extLst>
              <a:ext uri="{FF2B5EF4-FFF2-40B4-BE49-F238E27FC236}">
                <a16:creationId xmlns:a16="http://schemas.microsoft.com/office/drawing/2014/main" id="{81AD0B34-9866-8F2D-E79D-42DC6B526485}"/>
              </a:ext>
            </a:extLst>
          </p:cNvPr>
          <p:cNvSpPr/>
          <p:nvPr/>
        </p:nvSpPr>
        <p:spPr>
          <a:xfrm>
            <a:off x="989587" y="3004475"/>
            <a:ext cx="2929270" cy="141370"/>
          </a:xfrm>
          <a:prstGeom prst="rect">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TextBox 8">
            <a:extLst>
              <a:ext uri="{FF2B5EF4-FFF2-40B4-BE49-F238E27FC236}">
                <a16:creationId xmlns:a16="http://schemas.microsoft.com/office/drawing/2014/main" id="{B78FB010-3064-4A4F-66CE-97190BF83AB8}"/>
              </a:ext>
            </a:extLst>
          </p:cNvPr>
          <p:cNvSpPr txBox="1"/>
          <p:nvPr/>
        </p:nvSpPr>
        <p:spPr>
          <a:xfrm>
            <a:off x="388753" y="4221800"/>
            <a:ext cx="7692801" cy="738664"/>
          </a:xfrm>
          <a:prstGeom prst="rect">
            <a:avLst/>
          </a:prstGeom>
          <a:noFill/>
        </p:spPr>
        <p:txBody>
          <a:bodyPr wrap="square" rtlCol="0">
            <a:spAutoFit/>
          </a:bodyPr>
          <a:lstStyle/>
          <a:p>
            <a:r>
              <a:rPr lang="en-CA" sz="1400" dirty="0"/>
              <a:t>Under CAPM, all the (possible) risk factors sum up to a Macro Risk that cannot be diversified away.  The “Market Portfolio” reflects the optimal outcome of the aggregate behaviour of risk averse investors.  </a:t>
            </a:r>
          </a:p>
        </p:txBody>
      </p:sp>
    </p:spTree>
    <p:extLst>
      <p:ext uri="{BB962C8B-B14F-4D97-AF65-F5344CB8AC3E}">
        <p14:creationId xmlns:p14="http://schemas.microsoft.com/office/powerpoint/2010/main" val="3588486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B04C8AD0-03D0-0296-B7F4-97FB7BE8CE2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Rating and Default Probability</a:t>
            </a:r>
          </a:p>
        </p:txBody>
      </p:sp>
      <p:pic>
        <p:nvPicPr>
          <p:cNvPr id="4" name="Picture 3">
            <a:extLst>
              <a:ext uri="{FF2B5EF4-FFF2-40B4-BE49-F238E27FC236}">
                <a16:creationId xmlns:a16="http://schemas.microsoft.com/office/drawing/2014/main" id="{0E1674E2-FF4B-0AB5-0488-F0D514E80D37}"/>
              </a:ext>
            </a:extLst>
          </p:cNvPr>
          <p:cNvPicPr>
            <a:picLocks noChangeAspect="1"/>
          </p:cNvPicPr>
          <p:nvPr/>
        </p:nvPicPr>
        <p:blipFill>
          <a:blip r:embed="rId3"/>
          <a:stretch>
            <a:fillRect/>
          </a:stretch>
        </p:blipFill>
        <p:spPr>
          <a:xfrm>
            <a:off x="1343009" y="1054888"/>
            <a:ext cx="5797784" cy="2495066"/>
          </a:xfrm>
          <a:prstGeom prst="rect">
            <a:avLst/>
          </a:prstGeom>
        </p:spPr>
      </p:pic>
      <p:pic>
        <p:nvPicPr>
          <p:cNvPr id="10" name="Picture 9">
            <a:extLst>
              <a:ext uri="{FF2B5EF4-FFF2-40B4-BE49-F238E27FC236}">
                <a16:creationId xmlns:a16="http://schemas.microsoft.com/office/drawing/2014/main" id="{B1D5D9AF-CAAD-D73D-CB75-EEE20693A39A}"/>
              </a:ext>
            </a:extLst>
          </p:cNvPr>
          <p:cNvPicPr>
            <a:picLocks noChangeAspect="1"/>
          </p:cNvPicPr>
          <p:nvPr/>
        </p:nvPicPr>
        <p:blipFill>
          <a:blip r:embed="rId4"/>
          <a:stretch>
            <a:fillRect/>
          </a:stretch>
        </p:blipFill>
        <p:spPr>
          <a:xfrm>
            <a:off x="513806" y="3804619"/>
            <a:ext cx="8290560" cy="1877108"/>
          </a:xfrm>
          <a:prstGeom prst="rect">
            <a:avLst/>
          </a:prstGeom>
        </p:spPr>
      </p:pic>
    </p:spTree>
    <p:extLst>
      <p:ext uri="{BB962C8B-B14F-4D97-AF65-F5344CB8AC3E}">
        <p14:creationId xmlns:p14="http://schemas.microsoft.com/office/powerpoint/2010/main" val="546588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7CC4A6A-7DE0-4193-A71D-ADA0AC23B6FE}"/>
              </a:ext>
            </a:extLst>
          </p:cNvPr>
          <p:cNvSpPr txBox="1"/>
          <p:nvPr/>
        </p:nvSpPr>
        <p:spPr>
          <a:xfrm>
            <a:off x="332815" y="1004191"/>
            <a:ext cx="6545580" cy="369332"/>
          </a:xfrm>
          <a:prstGeom prst="rect">
            <a:avLst/>
          </a:prstGeom>
          <a:noFill/>
        </p:spPr>
        <p:txBody>
          <a:bodyPr wrap="square" rtlCol="0">
            <a:spAutoFit/>
          </a:bodyPr>
          <a:lstStyle/>
          <a:p>
            <a:r>
              <a:rPr lang="en-CA" dirty="0">
                <a:solidFill>
                  <a:srgbClr val="0070C0"/>
                </a:solidFill>
              </a:rPr>
              <a:t>Credit risk estimation as weighted expected outcomes </a:t>
            </a:r>
          </a:p>
        </p:txBody>
      </p:sp>
      <p:sp>
        <p:nvSpPr>
          <p:cNvPr id="3" name="TextBox 2">
            <a:extLst>
              <a:ext uri="{FF2B5EF4-FFF2-40B4-BE49-F238E27FC236}">
                <a16:creationId xmlns:a16="http://schemas.microsoft.com/office/drawing/2014/main" id="{5E798888-DDAC-449A-9185-FCC7A4B0E0FA}"/>
              </a:ext>
            </a:extLst>
          </p:cNvPr>
          <p:cNvSpPr txBox="1"/>
          <p:nvPr/>
        </p:nvSpPr>
        <p:spPr>
          <a:xfrm>
            <a:off x="536322" y="1506035"/>
            <a:ext cx="1457325" cy="369332"/>
          </a:xfrm>
          <a:prstGeom prst="rect">
            <a:avLst/>
          </a:prstGeom>
          <a:noFill/>
        </p:spPr>
        <p:txBody>
          <a:bodyPr wrap="square" rtlCol="0">
            <a:spAutoFit/>
          </a:bodyPr>
          <a:lstStyle/>
          <a:p>
            <a:r>
              <a:rPr lang="en-CA" dirty="0"/>
              <a:t>Example</a:t>
            </a:r>
          </a:p>
        </p:txBody>
      </p:sp>
      <p:pic>
        <p:nvPicPr>
          <p:cNvPr id="7" name="Picture 6">
            <a:extLst>
              <a:ext uri="{FF2B5EF4-FFF2-40B4-BE49-F238E27FC236}">
                <a16:creationId xmlns:a16="http://schemas.microsoft.com/office/drawing/2014/main" id="{79DD87AD-46F5-43F6-BB91-131DB45B72FA}"/>
              </a:ext>
            </a:extLst>
          </p:cNvPr>
          <p:cNvPicPr>
            <a:picLocks noChangeAspect="1"/>
          </p:cNvPicPr>
          <p:nvPr/>
        </p:nvPicPr>
        <p:blipFill>
          <a:blip r:embed="rId3"/>
          <a:stretch>
            <a:fillRect/>
          </a:stretch>
        </p:blipFill>
        <p:spPr>
          <a:xfrm>
            <a:off x="536322" y="2007879"/>
            <a:ext cx="5924081" cy="2797771"/>
          </a:xfrm>
          <a:prstGeom prst="rect">
            <a:avLst/>
          </a:prstGeom>
        </p:spPr>
      </p:pic>
      <p:sp>
        <p:nvSpPr>
          <p:cNvPr id="2" name="Title 3">
            <a:extLst>
              <a:ext uri="{FF2B5EF4-FFF2-40B4-BE49-F238E27FC236}">
                <a16:creationId xmlns:a16="http://schemas.microsoft.com/office/drawing/2014/main" id="{49F0CA85-BBDA-655D-ABFA-91E8E1BC7D9D}"/>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Corporate Bond Portfolio (Credit Portfolio) Risk</a:t>
            </a:r>
          </a:p>
        </p:txBody>
      </p:sp>
    </p:spTree>
    <p:extLst>
      <p:ext uri="{BB962C8B-B14F-4D97-AF65-F5344CB8AC3E}">
        <p14:creationId xmlns:p14="http://schemas.microsoft.com/office/powerpoint/2010/main" val="2418710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428F3A-5694-47A3-A82D-FBD602E44946}"/>
              </a:ext>
            </a:extLst>
          </p:cNvPr>
          <p:cNvPicPr>
            <a:picLocks noChangeAspect="1"/>
          </p:cNvPicPr>
          <p:nvPr/>
        </p:nvPicPr>
        <p:blipFill>
          <a:blip r:embed="rId3"/>
          <a:stretch>
            <a:fillRect/>
          </a:stretch>
        </p:blipFill>
        <p:spPr>
          <a:xfrm>
            <a:off x="281405" y="1202166"/>
            <a:ext cx="6369478" cy="2226833"/>
          </a:xfrm>
          <a:prstGeom prst="rect">
            <a:avLst/>
          </a:prstGeom>
        </p:spPr>
      </p:pic>
      <p:sp>
        <p:nvSpPr>
          <p:cNvPr id="5" name="TextBox 4">
            <a:extLst>
              <a:ext uri="{FF2B5EF4-FFF2-40B4-BE49-F238E27FC236}">
                <a16:creationId xmlns:a16="http://schemas.microsoft.com/office/drawing/2014/main" id="{FDD48E56-10C9-4459-82D0-FEE718C1D46D}"/>
              </a:ext>
            </a:extLst>
          </p:cNvPr>
          <p:cNvSpPr txBox="1"/>
          <p:nvPr/>
        </p:nvSpPr>
        <p:spPr>
          <a:xfrm>
            <a:off x="531491" y="3462206"/>
            <a:ext cx="2177415" cy="369332"/>
          </a:xfrm>
          <a:prstGeom prst="rect">
            <a:avLst/>
          </a:prstGeom>
          <a:noFill/>
        </p:spPr>
        <p:txBody>
          <a:bodyPr wrap="square" rtlCol="0">
            <a:spAutoFit/>
          </a:bodyPr>
          <a:lstStyle/>
          <a:p>
            <a:r>
              <a:rPr lang="en-CA" b="1" dirty="0"/>
              <a:t>Credit Portfolio</a:t>
            </a:r>
          </a:p>
        </p:txBody>
      </p:sp>
      <p:sp>
        <p:nvSpPr>
          <p:cNvPr id="8" name="Oval 7">
            <a:extLst>
              <a:ext uri="{FF2B5EF4-FFF2-40B4-BE49-F238E27FC236}">
                <a16:creationId xmlns:a16="http://schemas.microsoft.com/office/drawing/2014/main" id="{12FBD63F-AA26-4BBF-940B-869B67665CCD}"/>
              </a:ext>
            </a:extLst>
          </p:cNvPr>
          <p:cNvSpPr/>
          <p:nvPr/>
        </p:nvSpPr>
        <p:spPr>
          <a:xfrm>
            <a:off x="4855115" y="810190"/>
            <a:ext cx="1531568" cy="2933135"/>
          </a:xfrm>
          <a:prstGeom prst="ellipse">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1" name="TextBox 10">
            <a:extLst>
              <a:ext uri="{FF2B5EF4-FFF2-40B4-BE49-F238E27FC236}">
                <a16:creationId xmlns:a16="http://schemas.microsoft.com/office/drawing/2014/main" id="{D7AAEAD0-13F2-4575-9970-606D886FFF7F}"/>
              </a:ext>
            </a:extLst>
          </p:cNvPr>
          <p:cNvSpPr txBox="1"/>
          <p:nvPr/>
        </p:nvSpPr>
        <p:spPr>
          <a:xfrm>
            <a:off x="6650883" y="1423861"/>
            <a:ext cx="2045970" cy="900246"/>
          </a:xfrm>
          <a:prstGeom prst="rect">
            <a:avLst/>
          </a:prstGeom>
          <a:noFill/>
        </p:spPr>
        <p:txBody>
          <a:bodyPr wrap="square" rtlCol="0">
            <a:spAutoFit/>
          </a:bodyPr>
          <a:lstStyle/>
          <a:p>
            <a:r>
              <a:rPr lang="en-CA" sz="1050" dirty="0"/>
              <a:t>Joint probabilities</a:t>
            </a:r>
          </a:p>
          <a:p>
            <a:r>
              <a:rPr lang="en-CA" sz="1050" dirty="0"/>
              <a:t>Correlations</a:t>
            </a:r>
          </a:p>
          <a:p>
            <a:r>
              <a:rPr lang="en-CA" sz="1050" dirty="0"/>
              <a:t>Copula functions</a:t>
            </a:r>
          </a:p>
          <a:p>
            <a:r>
              <a:rPr lang="en-CA" sz="1050" dirty="0"/>
              <a:t>State/regime dependent models  </a:t>
            </a:r>
          </a:p>
        </p:txBody>
      </p:sp>
      <p:sp>
        <p:nvSpPr>
          <p:cNvPr id="3" name="TextBox 2">
            <a:extLst>
              <a:ext uri="{FF2B5EF4-FFF2-40B4-BE49-F238E27FC236}">
                <a16:creationId xmlns:a16="http://schemas.microsoft.com/office/drawing/2014/main" id="{B7E5E5E7-E5F1-415E-B556-1B5B4251B4AE}"/>
              </a:ext>
            </a:extLst>
          </p:cNvPr>
          <p:cNvSpPr txBox="1"/>
          <p:nvPr/>
        </p:nvSpPr>
        <p:spPr>
          <a:xfrm>
            <a:off x="6650883" y="2890664"/>
            <a:ext cx="1961626" cy="1200329"/>
          </a:xfrm>
          <a:prstGeom prst="rect">
            <a:avLst/>
          </a:prstGeom>
          <a:noFill/>
        </p:spPr>
        <p:txBody>
          <a:bodyPr wrap="square" rtlCol="0">
            <a:spAutoFit/>
          </a:bodyPr>
          <a:lstStyle/>
          <a:p>
            <a:r>
              <a:rPr lang="en-CA" sz="1200" dirty="0">
                <a:solidFill>
                  <a:srgbClr val="0070C0"/>
                </a:solidFill>
              </a:rPr>
              <a:t>Rating changes can become highly correlated at times of macro or sector-wide stress</a:t>
            </a:r>
          </a:p>
          <a:p>
            <a:r>
              <a:rPr lang="en-CA" sz="1200" dirty="0">
                <a:solidFill>
                  <a:srgbClr val="0070C0"/>
                </a:solidFill>
              </a:rPr>
              <a:t>Can you think of a recent example? </a:t>
            </a:r>
          </a:p>
        </p:txBody>
      </p:sp>
      <p:cxnSp>
        <p:nvCxnSpPr>
          <p:cNvPr id="7" name="Straight Arrow Connector 6">
            <a:extLst>
              <a:ext uri="{FF2B5EF4-FFF2-40B4-BE49-F238E27FC236}">
                <a16:creationId xmlns:a16="http://schemas.microsoft.com/office/drawing/2014/main" id="{35AA1BB9-12A1-4777-997C-F9A0489D4AA3}"/>
              </a:ext>
            </a:extLst>
          </p:cNvPr>
          <p:cNvCxnSpPr>
            <a:cxnSpLocks/>
          </p:cNvCxnSpPr>
          <p:nvPr/>
        </p:nvCxnSpPr>
        <p:spPr>
          <a:xfrm>
            <a:off x="6165903" y="3462206"/>
            <a:ext cx="402798" cy="223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A1AC98-6991-4AEA-98AF-D7C3FD00345E}"/>
              </a:ext>
            </a:extLst>
          </p:cNvPr>
          <p:cNvCxnSpPr/>
          <p:nvPr/>
        </p:nvCxnSpPr>
        <p:spPr>
          <a:xfrm>
            <a:off x="7368677" y="2428331"/>
            <a:ext cx="0" cy="34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itle 3">
            <a:extLst>
              <a:ext uri="{FF2B5EF4-FFF2-40B4-BE49-F238E27FC236}">
                <a16:creationId xmlns:a16="http://schemas.microsoft.com/office/drawing/2014/main" id="{F4C5D650-6528-1C38-765E-7777073AEA55}"/>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Corporate Bond Portfolio (Credit Portfolio) Risk</a:t>
            </a:r>
          </a:p>
        </p:txBody>
      </p:sp>
    </p:spTree>
    <p:extLst>
      <p:ext uri="{BB962C8B-B14F-4D97-AF65-F5344CB8AC3E}">
        <p14:creationId xmlns:p14="http://schemas.microsoft.com/office/powerpoint/2010/main" val="3891659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D48E56-10C9-4459-82D0-FEE718C1D46D}"/>
              </a:ext>
            </a:extLst>
          </p:cNvPr>
          <p:cNvSpPr txBox="1"/>
          <p:nvPr/>
        </p:nvSpPr>
        <p:spPr>
          <a:xfrm>
            <a:off x="445770" y="1814691"/>
            <a:ext cx="2177415" cy="646331"/>
          </a:xfrm>
          <a:prstGeom prst="rect">
            <a:avLst/>
          </a:prstGeom>
          <a:noFill/>
        </p:spPr>
        <p:txBody>
          <a:bodyPr wrap="square" rtlCol="0">
            <a:spAutoFit/>
          </a:bodyPr>
          <a:lstStyle/>
          <a:p>
            <a:r>
              <a:rPr lang="en-CA" b="1" dirty="0">
                <a:solidFill>
                  <a:schemeClr val="bg1"/>
                </a:solidFill>
              </a:rPr>
              <a:t>Credit Portfolio Example</a:t>
            </a:r>
          </a:p>
        </p:txBody>
      </p:sp>
      <p:pic>
        <p:nvPicPr>
          <p:cNvPr id="3" name="Picture 2">
            <a:extLst>
              <a:ext uri="{FF2B5EF4-FFF2-40B4-BE49-F238E27FC236}">
                <a16:creationId xmlns:a16="http://schemas.microsoft.com/office/drawing/2014/main" id="{FF7A2F81-3F3F-4CC8-8FFB-C028F73A9BDB}"/>
              </a:ext>
            </a:extLst>
          </p:cNvPr>
          <p:cNvPicPr>
            <a:picLocks noChangeAspect="1"/>
          </p:cNvPicPr>
          <p:nvPr/>
        </p:nvPicPr>
        <p:blipFill>
          <a:blip r:embed="rId3"/>
          <a:stretch>
            <a:fillRect/>
          </a:stretch>
        </p:blipFill>
        <p:spPr>
          <a:xfrm>
            <a:off x="254735" y="734560"/>
            <a:ext cx="3733791" cy="3807329"/>
          </a:xfrm>
          <a:prstGeom prst="rect">
            <a:avLst/>
          </a:prstGeom>
        </p:spPr>
      </p:pic>
      <p:pic>
        <p:nvPicPr>
          <p:cNvPr id="6" name="Picture 5">
            <a:extLst>
              <a:ext uri="{FF2B5EF4-FFF2-40B4-BE49-F238E27FC236}">
                <a16:creationId xmlns:a16="http://schemas.microsoft.com/office/drawing/2014/main" id="{8FF9C7BF-368F-4FCF-BE11-64F60420A194}"/>
              </a:ext>
            </a:extLst>
          </p:cNvPr>
          <p:cNvPicPr>
            <a:picLocks noChangeAspect="1"/>
          </p:cNvPicPr>
          <p:nvPr/>
        </p:nvPicPr>
        <p:blipFill>
          <a:blip r:embed="rId4"/>
          <a:stretch>
            <a:fillRect/>
          </a:stretch>
        </p:blipFill>
        <p:spPr>
          <a:xfrm>
            <a:off x="4375966" y="1055367"/>
            <a:ext cx="4768034" cy="2950573"/>
          </a:xfrm>
          <a:prstGeom prst="rect">
            <a:avLst/>
          </a:prstGeom>
        </p:spPr>
      </p:pic>
      <p:sp>
        <p:nvSpPr>
          <p:cNvPr id="2" name="Title 3">
            <a:extLst>
              <a:ext uri="{FF2B5EF4-FFF2-40B4-BE49-F238E27FC236}">
                <a16:creationId xmlns:a16="http://schemas.microsoft.com/office/drawing/2014/main" id="{C33A18A0-9DBF-5627-16B8-4BE56949734E}"/>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Corporate Bond Portfolio (Credit Portfolio) Risk</a:t>
            </a:r>
          </a:p>
        </p:txBody>
      </p:sp>
      <p:pic>
        <p:nvPicPr>
          <p:cNvPr id="9" name="Picture 8">
            <a:extLst>
              <a:ext uri="{FF2B5EF4-FFF2-40B4-BE49-F238E27FC236}">
                <a16:creationId xmlns:a16="http://schemas.microsoft.com/office/drawing/2014/main" id="{1AE04577-EDA9-DDA8-DC40-626E4C11587B}"/>
              </a:ext>
            </a:extLst>
          </p:cNvPr>
          <p:cNvPicPr>
            <a:picLocks noChangeAspect="1"/>
          </p:cNvPicPr>
          <p:nvPr/>
        </p:nvPicPr>
        <p:blipFill>
          <a:blip r:embed="rId5"/>
          <a:stretch>
            <a:fillRect/>
          </a:stretch>
        </p:blipFill>
        <p:spPr>
          <a:xfrm>
            <a:off x="1853069" y="4747133"/>
            <a:ext cx="5004931" cy="1749774"/>
          </a:xfrm>
          <a:prstGeom prst="rect">
            <a:avLst/>
          </a:prstGeom>
        </p:spPr>
      </p:pic>
    </p:spTree>
    <p:extLst>
      <p:ext uri="{BB962C8B-B14F-4D97-AF65-F5344CB8AC3E}">
        <p14:creationId xmlns:p14="http://schemas.microsoft.com/office/powerpoint/2010/main" val="3447435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25C2B34-32FA-9381-3260-68F1CBB5CAB4}"/>
              </a:ext>
            </a:extLst>
          </p:cNvPr>
          <p:cNvSpPr>
            <a:spLocks noGrp="1"/>
          </p:cNvSpPr>
          <p:nvPr>
            <p:ph type="title"/>
          </p:nvPr>
        </p:nvSpPr>
        <p:spPr/>
        <p:txBody>
          <a:bodyPr/>
          <a:lstStyle/>
          <a:p>
            <a:endParaRPr lang="en-CA"/>
          </a:p>
        </p:txBody>
      </p: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Default Prediction</a:t>
            </a:r>
          </a:p>
        </p:txBody>
      </p:sp>
      <p:sp>
        <p:nvSpPr>
          <p:cNvPr id="6" name="TextBox 5">
            <a:extLst>
              <a:ext uri="{FF2B5EF4-FFF2-40B4-BE49-F238E27FC236}">
                <a16:creationId xmlns:a16="http://schemas.microsoft.com/office/drawing/2014/main" id="{4C17C47B-5A88-176A-4B64-5591B8A7E4A9}"/>
              </a:ext>
            </a:extLst>
          </p:cNvPr>
          <p:cNvSpPr txBox="1"/>
          <p:nvPr/>
        </p:nvSpPr>
        <p:spPr>
          <a:xfrm>
            <a:off x="332815" y="1479400"/>
            <a:ext cx="8458472" cy="3416320"/>
          </a:xfrm>
          <a:prstGeom prst="rect">
            <a:avLst/>
          </a:prstGeom>
          <a:noFill/>
        </p:spPr>
        <p:txBody>
          <a:bodyPr wrap="square">
            <a:spAutoFit/>
          </a:bodyPr>
          <a:lstStyle/>
          <a:p>
            <a:pPr algn="l"/>
            <a:r>
              <a:rPr lang="en-CA" dirty="0">
                <a:solidFill>
                  <a:schemeClr val="accent2">
                    <a:lumMod val="75000"/>
                  </a:schemeClr>
                </a:solidFill>
                <a:latin typeface="Calibri" panose="020F0502020204030204" pitchFamily="34" charset="0"/>
                <a:cs typeface="Calibri" panose="020F0502020204030204" pitchFamily="34" charset="0"/>
              </a:rPr>
              <a:t>Credit Rating organizations (S&amp;P, Moody’s, Fitch etc.) constantly estimate and recalibrate statistical models with new company data and market data. They estimate probability of default, probability of rating change (transition) and recovery ratios. </a:t>
            </a:r>
          </a:p>
          <a:p>
            <a:pPr algn="l"/>
            <a:endParaRPr lang="en-CA" dirty="0">
              <a:solidFill>
                <a:schemeClr val="accent2">
                  <a:lumMod val="75000"/>
                </a:schemeClr>
              </a:solidFill>
              <a:latin typeface="Calibri" panose="020F0502020204030204" pitchFamily="34" charset="0"/>
              <a:cs typeface="Calibri" panose="020F0502020204030204" pitchFamily="34" charset="0"/>
            </a:endParaRPr>
          </a:p>
          <a:p>
            <a:pPr algn="l"/>
            <a:r>
              <a:rPr lang="en-CA" dirty="0">
                <a:solidFill>
                  <a:schemeClr val="accent2">
                    <a:lumMod val="75000"/>
                  </a:schemeClr>
                </a:solidFill>
                <a:latin typeface="Calibri" panose="020F0502020204030204" pitchFamily="34" charset="0"/>
                <a:cs typeface="Calibri" panose="020F0502020204030204" pitchFamily="34" charset="0"/>
              </a:rPr>
              <a:t>Rating process incorporates a wide range of information</a:t>
            </a:r>
          </a:p>
          <a:p>
            <a:pPr marL="285750" indent="-285750" algn="l">
              <a:buFont typeface="Arial" panose="020B0604020202020204" pitchFamily="34" charset="0"/>
              <a:buChar char="•"/>
            </a:pPr>
            <a:r>
              <a:rPr lang="en-CA" dirty="0">
                <a:solidFill>
                  <a:schemeClr val="accent2">
                    <a:lumMod val="75000"/>
                  </a:schemeClr>
                </a:solidFill>
                <a:latin typeface="Calibri" panose="020F0502020204030204" pitchFamily="34" charset="0"/>
                <a:cs typeface="Calibri" panose="020F0502020204030204" pitchFamily="34" charset="0"/>
              </a:rPr>
              <a:t>Specific bond characteristics (term, seniority etc.)</a:t>
            </a:r>
          </a:p>
          <a:p>
            <a:pPr marL="285750" indent="-285750" algn="l">
              <a:buFont typeface="Arial" panose="020B0604020202020204" pitchFamily="34" charset="0"/>
              <a:buChar char="•"/>
            </a:pPr>
            <a:r>
              <a:rPr lang="en-CA" dirty="0">
                <a:solidFill>
                  <a:schemeClr val="accent2">
                    <a:lumMod val="75000"/>
                  </a:schemeClr>
                </a:solidFill>
                <a:latin typeface="Calibri" panose="020F0502020204030204" pitchFamily="34" charset="0"/>
                <a:cs typeface="Calibri" panose="020F0502020204030204" pitchFamily="34" charset="0"/>
              </a:rPr>
              <a:t>Issuer characteristics</a:t>
            </a:r>
          </a:p>
          <a:p>
            <a:pPr marL="285750" indent="-285750" algn="l">
              <a:buFont typeface="Arial" panose="020B0604020202020204" pitchFamily="34" charset="0"/>
              <a:buChar char="•"/>
            </a:pPr>
            <a:r>
              <a:rPr lang="en-CA" dirty="0">
                <a:solidFill>
                  <a:schemeClr val="accent2">
                    <a:lumMod val="75000"/>
                  </a:schemeClr>
                </a:solidFill>
                <a:latin typeface="Calibri" panose="020F0502020204030204" pitchFamily="34" charset="0"/>
                <a:cs typeface="Calibri" panose="020F0502020204030204" pitchFamily="34" charset="0"/>
              </a:rPr>
              <a:t>Market conditions</a:t>
            </a:r>
          </a:p>
          <a:p>
            <a:pPr marL="285750" indent="-285750" algn="l">
              <a:buFont typeface="Arial" panose="020B0604020202020204" pitchFamily="34" charset="0"/>
              <a:buChar char="•"/>
            </a:pPr>
            <a:endParaRPr lang="en-CA" dirty="0">
              <a:solidFill>
                <a:schemeClr val="accent2">
                  <a:lumMod val="75000"/>
                </a:schemeClr>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CA" dirty="0">
              <a:solidFill>
                <a:schemeClr val="accent2">
                  <a:lumMod val="75000"/>
                </a:schemeClr>
              </a:solidFill>
              <a:latin typeface="Calibri" panose="020F0502020204030204" pitchFamily="34" charset="0"/>
              <a:cs typeface="Calibri" panose="020F0502020204030204" pitchFamily="34" charset="0"/>
            </a:endParaRPr>
          </a:p>
          <a:p>
            <a:pPr algn="l"/>
            <a:r>
              <a:rPr lang="en-CA" dirty="0">
                <a:solidFill>
                  <a:schemeClr val="accent2">
                    <a:lumMod val="75000"/>
                  </a:schemeClr>
                </a:solidFill>
                <a:latin typeface="Calibri" panose="020F0502020204030204" pitchFamily="34" charset="0"/>
                <a:cs typeface="Calibri" panose="020F0502020204030204" pitchFamily="34" charset="0"/>
              </a:rPr>
              <a:t>Default prediction is an area where ML algorithms can help improve prediction efficiency and power. </a:t>
            </a:r>
          </a:p>
        </p:txBody>
      </p:sp>
    </p:spTree>
    <p:extLst>
      <p:ext uri="{BB962C8B-B14F-4D97-AF65-F5344CB8AC3E}">
        <p14:creationId xmlns:p14="http://schemas.microsoft.com/office/powerpoint/2010/main" val="3055565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25C2B34-32FA-9381-3260-68F1CBB5CAB4}"/>
              </a:ext>
            </a:extLst>
          </p:cNvPr>
          <p:cNvSpPr>
            <a:spLocks noGrp="1"/>
          </p:cNvSpPr>
          <p:nvPr>
            <p:ph type="title"/>
          </p:nvPr>
        </p:nvSpPr>
        <p:spPr/>
        <p:txBody>
          <a:bodyPr/>
          <a:lstStyle/>
          <a:p>
            <a:endParaRPr lang="en-CA"/>
          </a:p>
        </p:txBody>
      </p: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Default Prediction</a:t>
            </a:r>
          </a:p>
        </p:txBody>
      </p:sp>
      <p:sp>
        <p:nvSpPr>
          <p:cNvPr id="2" name="TextBox 1">
            <a:extLst>
              <a:ext uri="{FF2B5EF4-FFF2-40B4-BE49-F238E27FC236}">
                <a16:creationId xmlns:a16="http://schemas.microsoft.com/office/drawing/2014/main" id="{79DC20E2-8D5E-47AB-48DD-C70B3E8D6F78}"/>
              </a:ext>
            </a:extLst>
          </p:cNvPr>
          <p:cNvSpPr txBox="1"/>
          <p:nvPr/>
        </p:nvSpPr>
        <p:spPr>
          <a:xfrm>
            <a:off x="677636" y="1295791"/>
            <a:ext cx="6531428" cy="369332"/>
          </a:xfrm>
          <a:prstGeom prst="rect">
            <a:avLst/>
          </a:prstGeom>
          <a:noFill/>
        </p:spPr>
        <p:txBody>
          <a:bodyPr wrap="square" rtlCol="0">
            <a:spAutoFit/>
          </a:bodyPr>
          <a:lstStyle/>
          <a:p>
            <a:r>
              <a:rPr lang="en-CA" dirty="0"/>
              <a:t>Simple example of ML decision tree with consumer credit data</a:t>
            </a:r>
          </a:p>
        </p:txBody>
      </p:sp>
      <p:pic>
        <p:nvPicPr>
          <p:cNvPr id="1025" name="Picture 1">
            <a:extLst>
              <a:ext uri="{FF2B5EF4-FFF2-40B4-BE49-F238E27FC236}">
                <a16:creationId xmlns:a16="http://schemas.microsoft.com/office/drawing/2014/main" id="{FA65C413-B364-754A-BDBE-112B71098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24" y="1819952"/>
            <a:ext cx="7935232" cy="26843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641E38-3ABB-3D81-45B8-01F946FB15EF}"/>
              </a:ext>
            </a:extLst>
          </p:cNvPr>
          <p:cNvSpPr txBox="1"/>
          <p:nvPr/>
        </p:nvSpPr>
        <p:spPr>
          <a:xfrm>
            <a:off x="447410" y="6089761"/>
            <a:ext cx="8083186" cy="276999"/>
          </a:xfrm>
          <a:prstGeom prst="rect">
            <a:avLst/>
          </a:prstGeom>
          <a:noFill/>
        </p:spPr>
        <p:txBody>
          <a:bodyPr wrap="square">
            <a:spAutoFit/>
          </a:bodyPr>
          <a:lstStyle/>
          <a:p>
            <a:r>
              <a:rPr lang="en-CA" sz="1200" dirty="0">
                <a:hlinkClick r:id="rId4"/>
              </a:rPr>
              <a:t>Python-for-Finance-Cookbook/Chapter 08 at master · </a:t>
            </a:r>
            <a:r>
              <a:rPr lang="en-CA" sz="1200" dirty="0" err="1">
                <a:hlinkClick r:id="rId4"/>
              </a:rPr>
              <a:t>PacktPublishing</a:t>
            </a:r>
            <a:r>
              <a:rPr lang="en-CA" sz="1200" dirty="0">
                <a:hlinkClick r:id="rId4"/>
              </a:rPr>
              <a:t>/Python-for-Finance-Cookbook · GitHub</a:t>
            </a:r>
            <a:endParaRPr lang="en-CA" sz="1200" dirty="0"/>
          </a:p>
        </p:txBody>
      </p:sp>
      <p:sp>
        <p:nvSpPr>
          <p:cNvPr id="7" name="TextBox 6">
            <a:extLst>
              <a:ext uri="{FF2B5EF4-FFF2-40B4-BE49-F238E27FC236}">
                <a16:creationId xmlns:a16="http://schemas.microsoft.com/office/drawing/2014/main" id="{99C085CC-A4B7-0D5A-3CFE-9720582CD529}"/>
              </a:ext>
            </a:extLst>
          </p:cNvPr>
          <p:cNvSpPr txBox="1"/>
          <p:nvPr/>
        </p:nvSpPr>
        <p:spPr>
          <a:xfrm>
            <a:off x="677636" y="4313296"/>
            <a:ext cx="6995161" cy="1453539"/>
          </a:xfrm>
          <a:prstGeom prst="rect">
            <a:avLst/>
          </a:prstGeom>
          <a:noFill/>
        </p:spPr>
        <p:txBody>
          <a:bodyPr wrap="square">
            <a:spAutoFit/>
          </a:bodyPr>
          <a:lstStyle/>
          <a:p>
            <a:pPr>
              <a:lnSpc>
                <a:spcPct val="115000"/>
              </a:lnSpc>
              <a:spcAft>
                <a:spcPts val="1000"/>
              </a:spcAft>
            </a:pPr>
            <a:r>
              <a:rPr lang="en-CA" sz="1400" dirty="0">
                <a:effectLst/>
                <a:latin typeface="Calibri" panose="020F0502020204030204" pitchFamily="34" charset="0"/>
                <a:ea typeface="Times New Roman" panose="02020603050405020304" pitchFamily="18" charset="0"/>
                <a:cs typeface="Calibri" panose="020F0502020204030204" pitchFamily="34" charset="0"/>
              </a:rPr>
              <a:t> </a:t>
            </a:r>
            <a:endParaRPr lang="en-CA"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CA" sz="14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5"/>
              </a:rPr>
              <a:t>https://github.com/robertofranceschi/Default-Credit-Card-Prediction</a:t>
            </a:r>
            <a:endParaRPr lang="en-CA"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CA" sz="14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6"/>
              </a:rPr>
              <a:t>https://rpubs.com/vtn32/895348</a:t>
            </a:r>
            <a:endParaRPr lang="en-CA"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CA" sz="14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7"/>
              </a:rPr>
              <a:t>https://www.kaggle.com/code/lucabasa/credit-card-default-a-very-pedagogical-notebook</a:t>
            </a:r>
            <a:endParaRPr lang="en-CA"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2380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descr="&quot;&quot;">
            <a:extLst>
              <a:ext uri="{FF2B5EF4-FFF2-40B4-BE49-F238E27FC236}">
                <a16:creationId xmlns:a16="http://schemas.microsoft.com/office/drawing/2014/main" id="{6A7CBD48-4268-4541-9E60-763119E0A0A5}"/>
              </a:ext>
            </a:extLst>
          </p:cNvPr>
          <p:cNvCxnSpPr>
            <a:cxnSpLocks/>
          </p:cNvCxnSpPr>
          <p:nvPr/>
        </p:nvCxnSpPr>
        <p:spPr>
          <a:xfrm>
            <a:off x="222648" y="768239"/>
            <a:ext cx="686990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25C2B34-32FA-9381-3260-68F1CBB5CAB4}"/>
              </a:ext>
            </a:extLst>
          </p:cNvPr>
          <p:cNvSpPr>
            <a:spLocks noGrp="1"/>
          </p:cNvSpPr>
          <p:nvPr>
            <p:ph type="title"/>
          </p:nvPr>
        </p:nvSpPr>
        <p:spPr/>
        <p:txBody>
          <a:bodyPr/>
          <a:lstStyle/>
          <a:p>
            <a:endParaRPr lang="en-CA"/>
          </a:p>
        </p:txBody>
      </p:sp>
      <p:sp>
        <p:nvSpPr>
          <p:cNvPr id="5" name="Title 3">
            <a:extLst>
              <a:ext uri="{FF2B5EF4-FFF2-40B4-BE49-F238E27FC236}">
                <a16:creationId xmlns:a16="http://schemas.microsoft.com/office/drawing/2014/main" id="{4C16F6AA-7341-1CC8-546E-344682F827DC}"/>
              </a:ext>
            </a:extLst>
          </p:cNvPr>
          <p:cNvSpPr txBox="1">
            <a:spLocks/>
          </p:cNvSpPr>
          <p:nvPr/>
        </p:nvSpPr>
        <p:spPr bwMode="auto">
          <a:xfrm>
            <a:off x="332815" y="189098"/>
            <a:ext cx="6525185"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lnSpc>
                <a:spcPct val="90000"/>
              </a:lnSpc>
              <a:spcBef>
                <a:spcPct val="0"/>
              </a:spcBef>
              <a:spcAft>
                <a:spcPct val="0"/>
              </a:spcAft>
              <a:defRPr sz="2400" kern="1200">
                <a:solidFill>
                  <a:schemeClr val="tx1"/>
                </a:solidFill>
                <a:latin typeface="+mj-lt"/>
                <a:ea typeface="+mj-ea"/>
                <a:cs typeface="+mj-cs"/>
              </a:defRPr>
            </a:lvl1pPr>
            <a:lvl2pPr algn="l" rtl="0" fontAlgn="base">
              <a:lnSpc>
                <a:spcPct val="90000"/>
              </a:lnSpc>
              <a:spcBef>
                <a:spcPct val="0"/>
              </a:spcBef>
              <a:spcAft>
                <a:spcPct val="0"/>
              </a:spcAft>
              <a:defRPr sz="2400">
                <a:solidFill>
                  <a:schemeClr val="tx1"/>
                </a:solidFill>
                <a:latin typeface="Lato Black" panose="020F0502020204030203" pitchFamily="34" charset="0"/>
              </a:defRPr>
            </a:lvl2pPr>
            <a:lvl3pPr algn="l" rtl="0" fontAlgn="base">
              <a:lnSpc>
                <a:spcPct val="90000"/>
              </a:lnSpc>
              <a:spcBef>
                <a:spcPct val="0"/>
              </a:spcBef>
              <a:spcAft>
                <a:spcPct val="0"/>
              </a:spcAft>
              <a:defRPr sz="2400">
                <a:solidFill>
                  <a:schemeClr val="tx1"/>
                </a:solidFill>
                <a:latin typeface="Lato Black" panose="020F0502020204030203" pitchFamily="34" charset="0"/>
              </a:defRPr>
            </a:lvl3pPr>
            <a:lvl4pPr algn="l" rtl="0" fontAlgn="base">
              <a:lnSpc>
                <a:spcPct val="90000"/>
              </a:lnSpc>
              <a:spcBef>
                <a:spcPct val="0"/>
              </a:spcBef>
              <a:spcAft>
                <a:spcPct val="0"/>
              </a:spcAft>
              <a:defRPr sz="2400">
                <a:solidFill>
                  <a:schemeClr val="tx1"/>
                </a:solidFill>
                <a:latin typeface="Lato Black" panose="020F0502020204030203" pitchFamily="34" charset="0"/>
              </a:defRPr>
            </a:lvl4pPr>
            <a:lvl5pPr algn="l" rtl="0" fontAlgn="base">
              <a:lnSpc>
                <a:spcPct val="90000"/>
              </a:lnSpc>
              <a:spcBef>
                <a:spcPct val="0"/>
              </a:spcBef>
              <a:spcAft>
                <a:spcPct val="0"/>
              </a:spcAft>
              <a:defRPr sz="2400">
                <a:solidFill>
                  <a:schemeClr val="tx1"/>
                </a:solidFill>
                <a:latin typeface="Lato Black" panose="020F0502020204030203" pitchFamily="34" charset="0"/>
              </a:defRPr>
            </a:lvl5pPr>
            <a:lvl6pPr marL="342900" algn="l" rtl="0" fontAlgn="base">
              <a:lnSpc>
                <a:spcPct val="90000"/>
              </a:lnSpc>
              <a:spcBef>
                <a:spcPct val="0"/>
              </a:spcBef>
              <a:spcAft>
                <a:spcPct val="0"/>
              </a:spcAft>
              <a:defRPr sz="2400">
                <a:solidFill>
                  <a:schemeClr val="tx1"/>
                </a:solidFill>
                <a:latin typeface="Lato Black" panose="020F0502020204030203" pitchFamily="34" charset="0"/>
              </a:defRPr>
            </a:lvl6pPr>
            <a:lvl7pPr marL="685800" algn="l" rtl="0" fontAlgn="base">
              <a:lnSpc>
                <a:spcPct val="90000"/>
              </a:lnSpc>
              <a:spcBef>
                <a:spcPct val="0"/>
              </a:spcBef>
              <a:spcAft>
                <a:spcPct val="0"/>
              </a:spcAft>
              <a:defRPr sz="2400">
                <a:solidFill>
                  <a:schemeClr val="tx1"/>
                </a:solidFill>
                <a:latin typeface="Lato Black" panose="020F0502020204030203" pitchFamily="34" charset="0"/>
              </a:defRPr>
            </a:lvl7pPr>
            <a:lvl8pPr marL="1028700" algn="l" rtl="0" fontAlgn="base">
              <a:lnSpc>
                <a:spcPct val="90000"/>
              </a:lnSpc>
              <a:spcBef>
                <a:spcPct val="0"/>
              </a:spcBef>
              <a:spcAft>
                <a:spcPct val="0"/>
              </a:spcAft>
              <a:defRPr sz="2400">
                <a:solidFill>
                  <a:schemeClr val="tx1"/>
                </a:solidFill>
                <a:latin typeface="Lato Black" panose="020F0502020204030203" pitchFamily="34" charset="0"/>
              </a:defRPr>
            </a:lvl8pPr>
            <a:lvl9pPr marL="1371600" algn="l" rtl="0" fontAlgn="base">
              <a:lnSpc>
                <a:spcPct val="90000"/>
              </a:lnSpc>
              <a:spcBef>
                <a:spcPct val="0"/>
              </a:spcBef>
              <a:spcAft>
                <a:spcPct val="0"/>
              </a:spcAft>
              <a:defRPr sz="2400">
                <a:solidFill>
                  <a:schemeClr val="tx1"/>
                </a:solidFill>
                <a:latin typeface="Lato Black" panose="020F0502020204030203" pitchFamily="34" charset="0"/>
              </a:defRPr>
            </a:lvl9pPr>
          </a:lstStyle>
          <a:p>
            <a:pPr eaLnBrk="1" hangingPunct="1"/>
            <a:r>
              <a:rPr lang="en-CA" sz="2000" dirty="0">
                <a:solidFill>
                  <a:schemeClr val="accent6">
                    <a:lumMod val="75000"/>
                  </a:schemeClr>
                </a:solidFill>
              </a:rPr>
              <a:t>Next Session</a:t>
            </a:r>
          </a:p>
        </p:txBody>
      </p:sp>
      <p:sp>
        <p:nvSpPr>
          <p:cNvPr id="2" name="TextBox 1">
            <a:extLst>
              <a:ext uri="{FF2B5EF4-FFF2-40B4-BE49-F238E27FC236}">
                <a16:creationId xmlns:a16="http://schemas.microsoft.com/office/drawing/2014/main" id="{272887C1-26F9-F36E-9550-6CBF68B71919}"/>
              </a:ext>
            </a:extLst>
          </p:cNvPr>
          <p:cNvSpPr txBox="1"/>
          <p:nvPr/>
        </p:nvSpPr>
        <p:spPr>
          <a:xfrm>
            <a:off x="622663" y="1635059"/>
            <a:ext cx="6235337" cy="2585323"/>
          </a:xfrm>
          <a:prstGeom prst="rect">
            <a:avLst/>
          </a:prstGeom>
          <a:noFill/>
        </p:spPr>
        <p:txBody>
          <a:bodyPr wrap="square" rtlCol="0">
            <a:spAutoFit/>
          </a:bodyPr>
          <a:lstStyle/>
          <a:p>
            <a:r>
              <a:rPr lang="en-CA" dirty="0"/>
              <a:t>FX Markets</a:t>
            </a:r>
          </a:p>
          <a:p>
            <a:r>
              <a:rPr lang="en-CA" dirty="0"/>
              <a:t>Derivatives and Options: Pricing, Hedging, Speculation </a:t>
            </a:r>
          </a:p>
          <a:p>
            <a:endParaRPr lang="en-CA" dirty="0"/>
          </a:p>
          <a:p>
            <a:r>
              <a:rPr lang="en-CA" dirty="0"/>
              <a:t>Cases to Read:</a:t>
            </a:r>
          </a:p>
          <a:p>
            <a:pPr marL="285750" indent="-285750">
              <a:buFont typeface="Arial" panose="020B0604020202020204" pitchFamily="34" charset="0"/>
              <a:buChar char="•"/>
            </a:pPr>
            <a:r>
              <a:rPr lang="en-CA" dirty="0"/>
              <a:t>Overview of Credit Ratings</a:t>
            </a:r>
          </a:p>
          <a:p>
            <a:pPr marL="285750" indent="-285750">
              <a:buFont typeface="Arial" panose="020B0604020202020204" pitchFamily="34" charset="0"/>
              <a:buChar char="•"/>
            </a:pPr>
            <a:r>
              <a:rPr lang="en-CA" dirty="0"/>
              <a:t>Yield Curve and Growth Forecasts</a:t>
            </a:r>
          </a:p>
          <a:p>
            <a:pPr marL="285750" indent="-285750">
              <a:buFont typeface="Arial" panose="020B0604020202020204" pitchFamily="34" charset="0"/>
              <a:buChar char="•"/>
            </a:pPr>
            <a:r>
              <a:rPr lang="en-CA"/>
              <a:t>Hedge Funds</a:t>
            </a:r>
            <a:endParaRPr lang="en-CA" dirty="0"/>
          </a:p>
          <a:p>
            <a:pPr marL="285750" indent="-285750">
              <a:buFont typeface="Arial" panose="020B0604020202020204" pitchFamily="34" charset="0"/>
              <a:buChar char="•"/>
            </a:pPr>
            <a:endParaRPr lang="en-CA" dirty="0"/>
          </a:p>
          <a:p>
            <a:endParaRPr lang="en-CA" dirty="0"/>
          </a:p>
        </p:txBody>
      </p:sp>
    </p:spTree>
    <p:extLst>
      <p:ext uri="{BB962C8B-B14F-4D97-AF65-F5344CB8AC3E}">
        <p14:creationId xmlns:p14="http://schemas.microsoft.com/office/powerpoint/2010/main" val="3774559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C2F996E-B33E-E3E6-6B5E-08A581EDD3BC}"/>
              </a:ext>
            </a:extLst>
          </p:cNvPr>
          <p:cNvSpPr txBox="1"/>
          <p:nvPr/>
        </p:nvSpPr>
        <p:spPr>
          <a:xfrm>
            <a:off x="4452544" y="3135086"/>
            <a:ext cx="4517285" cy="2862322"/>
          </a:xfrm>
          <a:prstGeom prst="rect">
            <a:avLst/>
          </a:prstGeom>
          <a:solidFill>
            <a:schemeClr val="tx2">
              <a:lumMod val="20000"/>
              <a:lumOff val="80000"/>
            </a:schemeClr>
          </a:solidFill>
        </p:spPr>
        <p:txBody>
          <a:bodyPr wrap="square" rtlCol="0">
            <a:spAutoFit/>
          </a:bodyPr>
          <a:lstStyle/>
          <a:p>
            <a:pPr algn="l"/>
            <a:r>
              <a:rPr lang="en-CA" sz="1200" b="1" dirty="0">
                <a:solidFill>
                  <a:srgbClr val="C00000"/>
                </a:solidFill>
                <a:latin typeface="+mn-lt"/>
              </a:rPr>
              <a:t>Mainly Three Types of Factor Models in Practice</a:t>
            </a:r>
          </a:p>
          <a:p>
            <a:pPr algn="l"/>
            <a:endParaRPr lang="en-CA" sz="1200" dirty="0">
              <a:latin typeface="+mn-lt"/>
            </a:endParaRPr>
          </a:p>
          <a:p>
            <a:pPr algn="l"/>
            <a:r>
              <a:rPr lang="en-CA" sz="1200" dirty="0">
                <a:latin typeface="+mn-lt"/>
              </a:rPr>
              <a:t>1. Macroeconomic factor model (</a:t>
            </a:r>
            <a:r>
              <a:rPr lang="en-CA" sz="1200" b="1" dirty="0">
                <a:latin typeface="+mn-lt"/>
              </a:rPr>
              <a:t>Macro/Systematic Factors, external to assets</a:t>
            </a:r>
            <a:r>
              <a:rPr lang="en-CA" sz="1200" dirty="0">
                <a:latin typeface="+mn-lt"/>
              </a:rPr>
              <a:t>)</a:t>
            </a:r>
          </a:p>
          <a:p>
            <a:pPr marL="171450" indent="-171450" algn="l">
              <a:buFont typeface="Arial" panose="020B0604020202020204" pitchFamily="34" charset="0"/>
              <a:buChar char="•"/>
            </a:pPr>
            <a:r>
              <a:rPr lang="en-CA" sz="1200" dirty="0">
                <a:latin typeface="+mn-lt"/>
              </a:rPr>
              <a:t>Factors are observable economic and financial time series</a:t>
            </a:r>
          </a:p>
          <a:p>
            <a:pPr algn="l"/>
            <a:endParaRPr lang="en-CA" sz="1200" dirty="0">
              <a:latin typeface="+mn-lt"/>
            </a:endParaRPr>
          </a:p>
          <a:p>
            <a:pPr algn="l"/>
            <a:r>
              <a:rPr lang="en-CA" sz="1200" dirty="0">
                <a:latin typeface="+mn-lt"/>
              </a:rPr>
              <a:t>2. Fundamental factor model (</a:t>
            </a:r>
            <a:r>
              <a:rPr lang="en-CA" sz="1200" b="1" dirty="0">
                <a:latin typeface="+mn-lt"/>
              </a:rPr>
              <a:t>Driven by measured asset characteristics</a:t>
            </a:r>
            <a:r>
              <a:rPr lang="en-CA" sz="1200" dirty="0">
                <a:latin typeface="+mn-lt"/>
              </a:rPr>
              <a:t>)</a:t>
            </a:r>
          </a:p>
          <a:p>
            <a:pPr marL="171450" indent="-171450" algn="l">
              <a:buFont typeface="Arial" panose="020B0604020202020204" pitchFamily="34" charset="0"/>
              <a:buChar char="•"/>
            </a:pPr>
            <a:r>
              <a:rPr lang="en-CA" sz="1200" dirty="0">
                <a:latin typeface="+mn-lt"/>
              </a:rPr>
              <a:t>Factors are created from observable asset characteristics</a:t>
            </a:r>
          </a:p>
          <a:p>
            <a:pPr algn="l"/>
            <a:endParaRPr lang="en-CA" sz="1200" dirty="0">
              <a:latin typeface="+mn-lt"/>
            </a:endParaRPr>
          </a:p>
          <a:p>
            <a:pPr algn="l"/>
            <a:r>
              <a:rPr lang="en-CA" sz="1200" dirty="0">
                <a:latin typeface="+mn-lt"/>
              </a:rPr>
              <a:t>3. Statistical factor model (</a:t>
            </a:r>
            <a:r>
              <a:rPr lang="en-CA" sz="1200" b="1" dirty="0">
                <a:latin typeface="+mn-lt"/>
              </a:rPr>
              <a:t>Estimated from asset’s data, not measured</a:t>
            </a:r>
            <a:r>
              <a:rPr lang="en-CA" sz="1200" dirty="0">
                <a:latin typeface="+mn-lt"/>
              </a:rPr>
              <a:t>)</a:t>
            </a:r>
          </a:p>
          <a:p>
            <a:pPr marL="171450" indent="-171450" algn="l">
              <a:buFont typeface="Arial" panose="020B0604020202020204" pitchFamily="34" charset="0"/>
              <a:buChar char="•"/>
            </a:pPr>
            <a:r>
              <a:rPr lang="en-CA" sz="1200" dirty="0">
                <a:latin typeface="+mn-lt"/>
              </a:rPr>
              <a:t>Factors are unobservable and extracted from asset returns</a:t>
            </a:r>
          </a:p>
          <a:p>
            <a:pPr marL="171450" indent="-171450" algn="l">
              <a:buFont typeface="Arial" panose="020B0604020202020204" pitchFamily="34" charset="0"/>
              <a:buChar char="•"/>
            </a:pPr>
            <a:r>
              <a:rPr lang="en-CA" sz="1200" dirty="0">
                <a:latin typeface="+mn-lt"/>
              </a:rPr>
              <a:t>They are made-up statistics such as technical indicators </a:t>
            </a:r>
          </a:p>
          <a:p>
            <a:pPr marL="171450" indent="-171450" algn="l">
              <a:buFont typeface="Arial" panose="020B0604020202020204" pitchFamily="34" charset="0"/>
              <a:buChar char="•"/>
            </a:pPr>
            <a:r>
              <a:rPr lang="en-CA" sz="1200" dirty="0">
                <a:latin typeface="+mn-lt"/>
              </a:rPr>
              <a:t>Or, latent variables that inferred from data</a:t>
            </a:r>
          </a:p>
        </p:txBody>
      </p:sp>
      <p:sp>
        <p:nvSpPr>
          <p:cNvPr id="3" name="Title 2">
            <a:extLst>
              <a:ext uri="{FF2B5EF4-FFF2-40B4-BE49-F238E27FC236}">
                <a16:creationId xmlns:a16="http://schemas.microsoft.com/office/drawing/2014/main" id="{6776DFA1-E620-685A-6DBB-17CBC08AF6AF}"/>
              </a:ext>
            </a:extLst>
          </p:cNvPr>
          <p:cNvSpPr>
            <a:spLocks noGrp="1"/>
          </p:cNvSpPr>
          <p:nvPr>
            <p:ph type="title"/>
          </p:nvPr>
        </p:nvSpPr>
        <p:spPr/>
        <p:txBody>
          <a:bodyPr/>
          <a:lstStyle/>
          <a:p>
            <a:r>
              <a:rPr lang="en-CA" sz="2000" dirty="0"/>
              <a:t>Factors in Practice</a:t>
            </a:r>
          </a:p>
        </p:txBody>
      </p:sp>
      <p:sp>
        <p:nvSpPr>
          <p:cNvPr id="6" name="TextBox 5">
            <a:extLst>
              <a:ext uri="{FF2B5EF4-FFF2-40B4-BE49-F238E27FC236}">
                <a16:creationId xmlns:a16="http://schemas.microsoft.com/office/drawing/2014/main" id="{5D03F8AD-65FA-31C4-1C1D-4A3DA1309F8C}"/>
              </a:ext>
            </a:extLst>
          </p:cNvPr>
          <p:cNvSpPr txBox="1"/>
          <p:nvPr/>
        </p:nvSpPr>
        <p:spPr>
          <a:xfrm>
            <a:off x="448491" y="813832"/>
            <a:ext cx="8247018" cy="2462213"/>
          </a:xfrm>
          <a:prstGeom prst="rect">
            <a:avLst/>
          </a:prstGeom>
          <a:noFill/>
        </p:spPr>
        <p:txBody>
          <a:bodyPr wrap="square">
            <a:spAutoFit/>
          </a:bodyPr>
          <a:lstStyle/>
          <a:p>
            <a:r>
              <a:rPr lang="en-CA" sz="1400" dirty="0"/>
              <a:t>The APT does not provide any specific information about what the factors are, nor does it make any claim regarding the number of factors. (In contrast, the CAPM claims a single factor and that factor is the market.) </a:t>
            </a:r>
          </a:p>
          <a:p>
            <a:endParaRPr lang="en-CA" sz="1400" dirty="0"/>
          </a:p>
          <a:p>
            <a:r>
              <a:rPr lang="en-CA" sz="1400" dirty="0"/>
              <a:t>The APT simply assumes that the returns are driven by the factors (another tautology?), and if the smart investors know the betas (via learning or estimating), then an arbitrage portfolio, which requires no investment but yields a positive return, can be formed if the APT-pricing relation is violated in the market. </a:t>
            </a:r>
          </a:p>
          <a:p>
            <a:endParaRPr lang="en-CA" sz="1400" dirty="0"/>
          </a:p>
          <a:p>
            <a:r>
              <a:rPr lang="en-CA" sz="1400" dirty="0"/>
              <a:t>In equilibrium if there are no arbitrage opportunities, we should not observe deviations from the APT-pricing relation.</a:t>
            </a:r>
          </a:p>
        </p:txBody>
      </p:sp>
      <p:sp>
        <p:nvSpPr>
          <p:cNvPr id="9" name="Arrow: Down 8">
            <a:extLst>
              <a:ext uri="{FF2B5EF4-FFF2-40B4-BE49-F238E27FC236}">
                <a16:creationId xmlns:a16="http://schemas.microsoft.com/office/drawing/2014/main" id="{409BB9DF-BCCE-E4F4-BB18-BD4AF468F939}"/>
              </a:ext>
            </a:extLst>
          </p:cNvPr>
          <p:cNvSpPr/>
          <p:nvPr/>
        </p:nvSpPr>
        <p:spPr>
          <a:xfrm>
            <a:off x="1847162" y="3152503"/>
            <a:ext cx="862148" cy="4005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TextBox 11">
            <a:extLst>
              <a:ext uri="{FF2B5EF4-FFF2-40B4-BE49-F238E27FC236}">
                <a16:creationId xmlns:a16="http://schemas.microsoft.com/office/drawing/2014/main" id="{D20E8D51-8CAE-6CE1-24A5-832A61722196}"/>
              </a:ext>
            </a:extLst>
          </p:cNvPr>
          <p:cNvSpPr txBox="1"/>
          <p:nvPr/>
        </p:nvSpPr>
        <p:spPr>
          <a:xfrm>
            <a:off x="332815" y="3644999"/>
            <a:ext cx="3890842" cy="1815882"/>
          </a:xfrm>
          <a:prstGeom prst="rect">
            <a:avLst/>
          </a:prstGeom>
          <a:noFill/>
        </p:spPr>
        <p:txBody>
          <a:bodyPr wrap="square" rtlCol="0">
            <a:spAutoFit/>
          </a:bodyPr>
          <a:lstStyle/>
          <a:p>
            <a:r>
              <a:rPr lang="en-CA" sz="1400" i="1" dirty="0"/>
              <a:t>Then, the differences in asset returns must be driven by the market participants that are seeking arbitrage opportunities originating from factor exposures.  </a:t>
            </a:r>
          </a:p>
          <a:p>
            <a:endParaRPr lang="en-CA" sz="1400" i="1" dirty="0"/>
          </a:p>
          <a:p>
            <a:r>
              <a:rPr lang="en-CA" sz="1400" i="1" dirty="0">
                <a:solidFill>
                  <a:srgbClr val="FF0000"/>
                </a:solidFill>
              </a:rPr>
              <a:t>What could those factors be?</a:t>
            </a:r>
          </a:p>
          <a:p>
            <a:r>
              <a:rPr lang="en-CA" sz="1400" i="1" dirty="0">
                <a:solidFill>
                  <a:srgbClr val="FF0000"/>
                </a:solidFill>
              </a:rPr>
              <a:t>Are there any prevalent and persistent factors that can be identified? </a:t>
            </a:r>
          </a:p>
        </p:txBody>
      </p:sp>
    </p:spTree>
    <p:extLst>
      <p:ext uri="{BB962C8B-B14F-4D97-AF65-F5344CB8AC3E}">
        <p14:creationId xmlns:p14="http://schemas.microsoft.com/office/powerpoint/2010/main" val="3884851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669158-D229-76AC-37EE-1639078B3A77}"/>
              </a:ext>
            </a:extLst>
          </p:cNvPr>
          <p:cNvSpPr>
            <a:spLocks noGrp="1"/>
          </p:cNvSpPr>
          <p:nvPr>
            <p:ph type="title"/>
          </p:nvPr>
        </p:nvSpPr>
        <p:spPr/>
        <p:txBody>
          <a:bodyPr/>
          <a:lstStyle/>
          <a:p>
            <a:r>
              <a:rPr lang="en-CA" dirty="0"/>
              <a:t>Machine Learning in Finance: Fit for purpose?</a:t>
            </a:r>
          </a:p>
        </p:txBody>
      </p:sp>
      <p:pic>
        <p:nvPicPr>
          <p:cNvPr id="6" name="Picture 5">
            <a:extLst>
              <a:ext uri="{FF2B5EF4-FFF2-40B4-BE49-F238E27FC236}">
                <a16:creationId xmlns:a16="http://schemas.microsoft.com/office/drawing/2014/main" id="{0B09E5FF-9567-0D25-705B-B54464FC9404}"/>
              </a:ext>
            </a:extLst>
          </p:cNvPr>
          <p:cNvPicPr>
            <a:picLocks noChangeAspect="1"/>
          </p:cNvPicPr>
          <p:nvPr/>
        </p:nvPicPr>
        <p:blipFill>
          <a:blip r:embed="rId2"/>
          <a:stretch>
            <a:fillRect/>
          </a:stretch>
        </p:blipFill>
        <p:spPr>
          <a:xfrm>
            <a:off x="1865522" y="1674397"/>
            <a:ext cx="5876398" cy="3509205"/>
          </a:xfrm>
          <a:prstGeom prst="rect">
            <a:avLst/>
          </a:prstGeom>
        </p:spPr>
      </p:pic>
      <p:sp>
        <p:nvSpPr>
          <p:cNvPr id="8" name="Rectangle 7">
            <a:extLst>
              <a:ext uri="{FF2B5EF4-FFF2-40B4-BE49-F238E27FC236}">
                <a16:creationId xmlns:a16="http://schemas.microsoft.com/office/drawing/2014/main" id="{03764329-2FB3-CABD-BF58-747F7DE6F45A}"/>
              </a:ext>
            </a:extLst>
          </p:cNvPr>
          <p:cNvSpPr/>
          <p:nvPr/>
        </p:nvSpPr>
        <p:spPr>
          <a:xfrm>
            <a:off x="1300860" y="3897085"/>
            <a:ext cx="6542279" cy="1615440"/>
          </a:xfrm>
          <a:prstGeom prst="rect">
            <a:avLst/>
          </a:prstGeom>
          <a:solidFill>
            <a:srgbClr val="FFC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Rectangle 1">
            <a:extLst>
              <a:ext uri="{FF2B5EF4-FFF2-40B4-BE49-F238E27FC236}">
                <a16:creationId xmlns:a16="http://schemas.microsoft.com/office/drawing/2014/main" id="{61145215-7864-E583-69E9-D2F86FE8858B}"/>
              </a:ext>
            </a:extLst>
          </p:cNvPr>
          <p:cNvSpPr/>
          <p:nvPr/>
        </p:nvSpPr>
        <p:spPr>
          <a:xfrm>
            <a:off x="437316" y="1093187"/>
            <a:ext cx="5345175"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600" dirty="0"/>
              <a:t>It is an ongoing discussion… but limitations are obvious</a:t>
            </a:r>
          </a:p>
        </p:txBody>
      </p:sp>
      <p:sp>
        <p:nvSpPr>
          <p:cNvPr id="4" name="Rectangle 3">
            <a:extLst>
              <a:ext uri="{FF2B5EF4-FFF2-40B4-BE49-F238E27FC236}">
                <a16:creationId xmlns:a16="http://schemas.microsoft.com/office/drawing/2014/main" id="{5DA5EDBB-D701-B471-B1D7-44A49959DA4A}"/>
              </a:ext>
            </a:extLst>
          </p:cNvPr>
          <p:cNvSpPr/>
          <p:nvPr/>
        </p:nvSpPr>
        <p:spPr>
          <a:xfrm>
            <a:off x="2932321" y="5629917"/>
            <a:ext cx="5671748" cy="505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600" dirty="0"/>
              <a:t>Noisy, chaotic nature of the data makes it difficult to model data patterns that are persistent and explainable </a:t>
            </a:r>
          </a:p>
        </p:txBody>
      </p:sp>
    </p:spTree>
    <p:extLst>
      <p:ext uri="{BB962C8B-B14F-4D97-AF65-F5344CB8AC3E}">
        <p14:creationId xmlns:p14="http://schemas.microsoft.com/office/powerpoint/2010/main" val="426326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9C196D-5E18-F2FF-132F-014E3295BC68}"/>
              </a:ext>
            </a:extLst>
          </p:cNvPr>
          <p:cNvSpPr>
            <a:spLocks noGrp="1"/>
          </p:cNvSpPr>
          <p:nvPr>
            <p:ph type="title"/>
          </p:nvPr>
        </p:nvSpPr>
        <p:spPr/>
        <p:txBody>
          <a:bodyPr/>
          <a:lstStyle/>
          <a:p>
            <a:r>
              <a:rPr lang="en-CA" dirty="0"/>
              <a:t>To find your way in the factor zoo is hard</a:t>
            </a:r>
          </a:p>
        </p:txBody>
      </p:sp>
      <p:pic>
        <p:nvPicPr>
          <p:cNvPr id="4" name="Picture 3">
            <a:extLst>
              <a:ext uri="{FF2B5EF4-FFF2-40B4-BE49-F238E27FC236}">
                <a16:creationId xmlns:a16="http://schemas.microsoft.com/office/drawing/2014/main" id="{C8CEA748-BD4B-747D-71DE-009B20E05BB4}"/>
              </a:ext>
            </a:extLst>
          </p:cNvPr>
          <p:cNvPicPr>
            <a:picLocks noChangeAspect="1"/>
          </p:cNvPicPr>
          <p:nvPr/>
        </p:nvPicPr>
        <p:blipFill>
          <a:blip r:embed="rId2"/>
          <a:stretch>
            <a:fillRect/>
          </a:stretch>
        </p:blipFill>
        <p:spPr>
          <a:xfrm>
            <a:off x="519392" y="1000737"/>
            <a:ext cx="3974231" cy="1205745"/>
          </a:xfrm>
          <a:prstGeom prst="rect">
            <a:avLst/>
          </a:prstGeom>
        </p:spPr>
      </p:pic>
      <p:sp>
        <p:nvSpPr>
          <p:cNvPr id="5" name="TextBox 4">
            <a:extLst>
              <a:ext uri="{FF2B5EF4-FFF2-40B4-BE49-F238E27FC236}">
                <a16:creationId xmlns:a16="http://schemas.microsoft.com/office/drawing/2014/main" id="{2E95D8E1-7291-ABFB-A3EB-5AF590A25576}"/>
              </a:ext>
            </a:extLst>
          </p:cNvPr>
          <p:cNvSpPr txBox="1"/>
          <p:nvPr/>
        </p:nvSpPr>
        <p:spPr>
          <a:xfrm>
            <a:off x="605245" y="2222951"/>
            <a:ext cx="5752011" cy="338554"/>
          </a:xfrm>
          <a:prstGeom prst="rect">
            <a:avLst/>
          </a:prstGeom>
          <a:noFill/>
        </p:spPr>
        <p:txBody>
          <a:bodyPr wrap="square">
            <a:spAutoFit/>
          </a:bodyPr>
          <a:lstStyle/>
          <a:p>
            <a:r>
              <a:rPr lang="en-CA" sz="1600" b="1" i="0" u="none" strike="noStrike" baseline="0" dirty="0">
                <a:solidFill>
                  <a:schemeClr val="accent3">
                    <a:lumMod val="75000"/>
                  </a:schemeClr>
                </a:solidFill>
                <a:latin typeface="PalatinoLTStd-Bold"/>
              </a:rPr>
              <a:t>Establish an Ex Ante Economic Foundation</a:t>
            </a:r>
            <a:endParaRPr lang="en-CA" sz="1600" dirty="0">
              <a:solidFill>
                <a:schemeClr val="accent3">
                  <a:lumMod val="75000"/>
                </a:schemeClr>
              </a:solidFill>
            </a:endParaRPr>
          </a:p>
        </p:txBody>
      </p:sp>
      <p:sp>
        <p:nvSpPr>
          <p:cNvPr id="7" name="TextBox 6">
            <a:extLst>
              <a:ext uri="{FF2B5EF4-FFF2-40B4-BE49-F238E27FC236}">
                <a16:creationId xmlns:a16="http://schemas.microsoft.com/office/drawing/2014/main" id="{4D746775-40EA-78E6-1C90-779CC833BAF8}"/>
              </a:ext>
            </a:extLst>
          </p:cNvPr>
          <p:cNvSpPr txBox="1"/>
          <p:nvPr/>
        </p:nvSpPr>
        <p:spPr>
          <a:xfrm>
            <a:off x="605245" y="2878872"/>
            <a:ext cx="4572000" cy="338554"/>
          </a:xfrm>
          <a:prstGeom prst="rect">
            <a:avLst/>
          </a:prstGeom>
          <a:noFill/>
        </p:spPr>
        <p:txBody>
          <a:bodyPr wrap="square">
            <a:spAutoFit/>
          </a:bodyPr>
          <a:lstStyle/>
          <a:p>
            <a:r>
              <a:rPr lang="en-CA" sz="1600" b="1" i="0" u="none" strike="noStrike" baseline="0" dirty="0">
                <a:solidFill>
                  <a:schemeClr val="accent3">
                    <a:lumMod val="75000"/>
                  </a:schemeClr>
                </a:solidFill>
                <a:latin typeface="PalatinoLTStd-Bold"/>
              </a:rPr>
              <a:t>Beware an Ex Post Economic Foundation</a:t>
            </a:r>
            <a:endParaRPr lang="en-CA" sz="1600" dirty="0">
              <a:solidFill>
                <a:schemeClr val="accent3">
                  <a:lumMod val="75000"/>
                </a:schemeClr>
              </a:solidFill>
            </a:endParaRPr>
          </a:p>
        </p:txBody>
      </p:sp>
      <p:sp>
        <p:nvSpPr>
          <p:cNvPr id="9" name="TextBox 8">
            <a:extLst>
              <a:ext uri="{FF2B5EF4-FFF2-40B4-BE49-F238E27FC236}">
                <a16:creationId xmlns:a16="http://schemas.microsoft.com/office/drawing/2014/main" id="{C64AE80C-1D5A-0855-29DB-57483F647B26}"/>
              </a:ext>
            </a:extLst>
          </p:cNvPr>
          <p:cNvSpPr txBox="1"/>
          <p:nvPr/>
        </p:nvSpPr>
        <p:spPr>
          <a:xfrm>
            <a:off x="605245" y="3293373"/>
            <a:ext cx="4572000" cy="338554"/>
          </a:xfrm>
          <a:prstGeom prst="rect">
            <a:avLst/>
          </a:prstGeom>
          <a:noFill/>
        </p:spPr>
        <p:txBody>
          <a:bodyPr wrap="square">
            <a:spAutoFit/>
          </a:bodyPr>
          <a:lstStyle/>
          <a:p>
            <a:r>
              <a:rPr lang="en-CA" sz="1600" b="1" i="0" u="none" strike="noStrike" baseline="0" dirty="0">
                <a:solidFill>
                  <a:schemeClr val="accent3">
                    <a:lumMod val="75000"/>
                  </a:schemeClr>
                </a:solidFill>
                <a:latin typeface="PalatinoLTStd-Bold"/>
              </a:rPr>
              <a:t>Keep Track of What Is Tried</a:t>
            </a:r>
            <a:endParaRPr lang="en-CA" sz="1600" dirty="0">
              <a:solidFill>
                <a:schemeClr val="accent3">
                  <a:lumMod val="75000"/>
                </a:schemeClr>
              </a:solidFill>
            </a:endParaRPr>
          </a:p>
        </p:txBody>
      </p:sp>
      <p:sp>
        <p:nvSpPr>
          <p:cNvPr id="13" name="TextBox 12">
            <a:extLst>
              <a:ext uri="{FF2B5EF4-FFF2-40B4-BE49-F238E27FC236}">
                <a16:creationId xmlns:a16="http://schemas.microsoft.com/office/drawing/2014/main" id="{C8A162BC-5392-F33D-68D9-F9A38EE188D1}"/>
              </a:ext>
            </a:extLst>
          </p:cNvPr>
          <p:cNvSpPr txBox="1"/>
          <p:nvPr/>
        </p:nvSpPr>
        <p:spPr>
          <a:xfrm>
            <a:off x="605245" y="3679749"/>
            <a:ext cx="4572000" cy="338554"/>
          </a:xfrm>
          <a:prstGeom prst="rect">
            <a:avLst/>
          </a:prstGeom>
          <a:noFill/>
        </p:spPr>
        <p:txBody>
          <a:bodyPr wrap="square">
            <a:spAutoFit/>
          </a:bodyPr>
          <a:lstStyle/>
          <a:p>
            <a:r>
              <a:rPr lang="en-CA" sz="1600" b="1" i="0" u="none" strike="noStrike" baseline="0" dirty="0">
                <a:solidFill>
                  <a:schemeClr val="accent3">
                    <a:lumMod val="75000"/>
                  </a:schemeClr>
                </a:solidFill>
                <a:latin typeface="PalatinoLTStd-Bold"/>
              </a:rPr>
              <a:t>Ensure Data Quality</a:t>
            </a:r>
            <a:endParaRPr lang="en-CA" sz="1600" dirty="0">
              <a:solidFill>
                <a:schemeClr val="accent3">
                  <a:lumMod val="75000"/>
                </a:schemeClr>
              </a:solidFill>
            </a:endParaRPr>
          </a:p>
        </p:txBody>
      </p:sp>
      <p:sp>
        <p:nvSpPr>
          <p:cNvPr id="15" name="TextBox 14">
            <a:extLst>
              <a:ext uri="{FF2B5EF4-FFF2-40B4-BE49-F238E27FC236}">
                <a16:creationId xmlns:a16="http://schemas.microsoft.com/office/drawing/2014/main" id="{FC177BD2-59E6-678F-7E8C-31313CF57297}"/>
              </a:ext>
            </a:extLst>
          </p:cNvPr>
          <p:cNvSpPr txBox="1"/>
          <p:nvPr/>
        </p:nvSpPr>
        <p:spPr>
          <a:xfrm>
            <a:off x="605245" y="4086763"/>
            <a:ext cx="4572000" cy="338554"/>
          </a:xfrm>
          <a:prstGeom prst="rect">
            <a:avLst/>
          </a:prstGeom>
          <a:noFill/>
        </p:spPr>
        <p:txBody>
          <a:bodyPr wrap="square">
            <a:spAutoFit/>
          </a:bodyPr>
          <a:lstStyle/>
          <a:p>
            <a:r>
              <a:rPr lang="en-CA" sz="1600" b="1" i="0" u="none" strike="noStrike" baseline="0" dirty="0">
                <a:solidFill>
                  <a:schemeClr val="accent3">
                    <a:lumMod val="75000"/>
                  </a:schemeClr>
                </a:solidFill>
                <a:latin typeface="PalatinoLTStd-Bold"/>
              </a:rPr>
              <a:t>Document Choices in Data Transformations</a:t>
            </a:r>
            <a:endParaRPr lang="en-CA" sz="1600" dirty="0">
              <a:solidFill>
                <a:schemeClr val="accent3">
                  <a:lumMod val="75000"/>
                </a:schemeClr>
              </a:solidFill>
            </a:endParaRPr>
          </a:p>
        </p:txBody>
      </p:sp>
      <p:sp>
        <p:nvSpPr>
          <p:cNvPr id="17" name="TextBox 16">
            <a:extLst>
              <a:ext uri="{FF2B5EF4-FFF2-40B4-BE49-F238E27FC236}">
                <a16:creationId xmlns:a16="http://schemas.microsoft.com/office/drawing/2014/main" id="{2405089C-5D18-848E-9B8D-664B7EF532CC}"/>
              </a:ext>
            </a:extLst>
          </p:cNvPr>
          <p:cNvSpPr txBox="1"/>
          <p:nvPr/>
        </p:nvSpPr>
        <p:spPr>
          <a:xfrm>
            <a:off x="605245" y="2550907"/>
            <a:ext cx="4572000" cy="338554"/>
          </a:xfrm>
          <a:prstGeom prst="rect">
            <a:avLst/>
          </a:prstGeom>
          <a:noFill/>
        </p:spPr>
        <p:txBody>
          <a:bodyPr wrap="square">
            <a:spAutoFit/>
          </a:bodyPr>
          <a:lstStyle/>
          <a:p>
            <a:r>
              <a:rPr lang="en-CA" sz="1600" b="1" i="0" u="none" strike="noStrike" baseline="0" dirty="0">
                <a:solidFill>
                  <a:schemeClr val="accent3">
                    <a:lumMod val="75000"/>
                  </a:schemeClr>
                </a:solidFill>
                <a:latin typeface="PalatinoLTStd-Bold"/>
              </a:rPr>
              <a:t>Do Not Arbitrarily Exclude Outliers</a:t>
            </a:r>
            <a:endParaRPr lang="en-CA" sz="1600" dirty="0">
              <a:solidFill>
                <a:schemeClr val="accent3">
                  <a:lumMod val="75000"/>
                </a:schemeClr>
              </a:solidFill>
            </a:endParaRPr>
          </a:p>
        </p:txBody>
      </p:sp>
      <p:sp>
        <p:nvSpPr>
          <p:cNvPr id="19" name="TextBox 18">
            <a:extLst>
              <a:ext uri="{FF2B5EF4-FFF2-40B4-BE49-F238E27FC236}">
                <a16:creationId xmlns:a16="http://schemas.microsoft.com/office/drawing/2014/main" id="{287B3245-8F4F-A261-7731-EF86CF821F28}"/>
              </a:ext>
            </a:extLst>
          </p:cNvPr>
          <p:cNvSpPr txBox="1"/>
          <p:nvPr/>
        </p:nvSpPr>
        <p:spPr>
          <a:xfrm>
            <a:off x="605245" y="4547610"/>
            <a:ext cx="5138057" cy="584775"/>
          </a:xfrm>
          <a:prstGeom prst="rect">
            <a:avLst/>
          </a:prstGeom>
          <a:noFill/>
        </p:spPr>
        <p:txBody>
          <a:bodyPr wrap="square">
            <a:spAutoFit/>
          </a:bodyPr>
          <a:lstStyle/>
          <a:p>
            <a:pPr algn="l"/>
            <a:r>
              <a:rPr lang="en-CA" sz="1600" b="1" i="0" u="none" strike="noStrike" baseline="0" dirty="0">
                <a:solidFill>
                  <a:schemeClr val="accent3">
                    <a:lumMod val="75000"/>
                  </a:schemeClr>
                </a:solidFill>
                <a:latin typeface="PalatinoLTStd-Bold"/>
              </a:rPr>
              <a:t>Recognize That Iterated Out of Sample</a:t>
            </a:r>
          </a:p>
          <a:p>
            <a:pPr algn="l"/>
            <a:r>
              <a:rPr lang="en-CA" sz="1600" b="1" i="0" u="none" strike="noStrike" baseline="0" dirty="0">
                <a:solidFill>
                  <a:schemeClr val="accent3">
                    <a:lumMod val="75000"/>
                  </a:schemeClr>
                </a:solidFill>
                <a:latin typeface="PalatinoLTStd-Bold"/>
              </a:rPr>
              <a:t>Is Not Out of Sample</a:t>
            </a:r>
            <a:endParaRPr lang="en-CA" sz="1600" dirty="0">
              <a:solidFill>
                <a:schemeClr val="accent3">
                  <a:lumMod val="75000"/>
                </a:schemeClr>
              </a:solidFill>
            </a:endParaRPr>
          </a:p>
        </p:txBody>
      </p:sp>
      <p:sp>
        <p:nvSpPr>
          <p:cNvPr id="21" name="TextBox 20">
            <a:extLst>
              <a:ext uri="{FF2B5EF4-FFF2-40B4-BE49-F238E27FC236}">
                <a16:creationId xmlns:a16="http://schemas.microsoft.com/office/drawing/2014/main" id="{41931AAA-ACD1-3271-7993-73F3A80503C7}"/>
              </a:ext>
            </a:extLst>
          </p:cNvPr>
          <p:cNvSpPr txBox="1"/>
          <p:nvPr/>
        </p:nvSpPr>
        <p:spPr>
          <a:xfrm>
            <a:off x="605245" y="5250201"/>
            <a:ext cx="4572000" cy="338554"/>
          </a:xfrm>
          <a:prstGeom prst="rect">
            <a:avLst/>
          </a:prstGeom>
          <a:noFill/>
        </p:spPr>
        <p:txBody>
          <a:bodyPr wrap="square">
            <a:spAutoFit/>
          </a:bodyPr>
          <a:lstStyle/>
          <a:p>
            <a:r>
              <a:rPr lang="en-CA" sz="1600" b="1" i="0" u="none" strike="noStrike" baseline="0" dirty="0">
                <a:solidFill>
                  <a:schemeClr val="accent3">
                    <a:lumMod val="75000"/>
                  </a:schemeClr>
                </a:solidFill>
                <a:latin typeface="PalatinoLTStd-Bold"/>
              </a:rPr>
              <a:t>Seek Interpretable Machine Learning</a:t>
            </a:r>
            <a:endParaRPr lang="en-CA" sz="1600" dirty="0">
              <a:solidFill>
                <a:schemeClr val="accent3">
                  <a:lumMod val="75000"/>
                </a:schemeClr>
              </a:solidFill>
            </a:endParaRPr>
          </a:p>
        </p:txBody>
      </p:sp>
      <p:sp>
        <p:nvSpPr>
          <p:cNvPr id="6" name="TextBox 5">
            <a:extLst>
              <a:ext uri="{FF2B5EF4-FFF2-40B4-BE49-F238E27FC236}">
                <a16:creationId xmlns:a16="http://schemas.microsoft.com/office/drawing/2014/main" id="{FC629651-7B4B-F10A-B5D9-D3B779FB7510}"/>
              </a:ext>
            </a:extLst>
          </p:cNvPr>
          <p:cNvSpPr txBox="1"/>
          <p:nvPr/>
        </p:nvSpPr>
        <p:spPr>
          <a:xfrm>
            <a:off x="4001587" y="5795946"/>
            <a:ext cx="4572000" cy="276999"/>
          </a:xfrm>
          <a:prstGeom prst="rect">
            <a:avLst/>
          </a:prstGeom>
          <a:noFill/>
        </p:spPr>
        <p:txBody>
          <a:bodyPr wrap="square">
            <a:spAutoFit/>
          </a:bodyPr>
          <a:lstStyle/>
          <a:p>
            <a:r>
              <a:rPr lang="en-CA" sz="1200" dirty="0"/>
              <a:t>https://www.youtube.com/watch?v=_KXyr4l6AG4&amp;t=599s</a:t>
            </a:r>
          </a:p>
        </p:txBody>
      </p:sp>
      <p:sp>
        <p:nvSpPr>
          <p:cNvPr id="8" name="TextBox 7">
            <a:extLst>
              <a:ext uri="{FF2B5EF4-FFF2-40B4-BE49-F238E27FC236}">
                <a16:creationId xmlns:a16="http://schemas.microsoft.com/office/drawing/2014/main" id="{1F00EBA3-72FA-990F-C4B6-1DCBE508C206}"/>
              </a:ext>
            </a:extLst>
          </p:cNvPr>
          <p:cNvSpPr txBox="1"/>
          <p:nvPr/>
        </p:nvSpPr>
        <p:spPr>
          <a:xfrm>
            <a:off x="4171406" y="6123902"/>
            <a:ext cx="1767840" cy="261610"/>
          </a:xfrm>
          <a:prstGeom prst="rect">
            <a:avLst/>
          </a:prstGeom>
          <a:noFill/>
        </p:spPr>
        <p:txBody>
          <a:bodyPr wrap="square" rtlCol="0">
            <a:spAutoFit/>
          </a:bodyPr>
          <a:lstStyle/>
          <a:p>
            <a:r>
              <a:rPr lang="en-CA" sz="1100" dirty="0"/>
              <a:t>Minute 10+</a:t>
            </a:r>
          </a:p>
        </p:txBody>
      </p:sp>
    </p:spTree>
    <p:extLst>
      <p:ext uri="{BB962C8B-B14F-4D97-AF65-F5344CB8AC3E}">
        <p14:creationId xmlns:p14="http://schemas.microsoft.com/office/powerpoint/2010/main" val="1446583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5B3DAE-4BBE-EAF2-90A6-9B65EFF61C1B}"/>
              </a:ext>
            </a:extLst>
          </p:cNvPr>
          <p:cNvSpPr>
            <a:spLocks noGrp="1"/>
          </p:cNvSpPr>
          <p:nvPr>
            <p:ph type="title"/>
          </p:nvPr>
        </p:nvSpPr>
        <p:spPr/>
        <p:txBody>
          <a:bodyPr/>
          <a:lstStyle/>
          <a:p>
            <a:r>
              <a:rPr lang="en-CA" dirty="0"/>
              <a:t>Factor Zoo and Back-testing</a:t>
            </a:r>
          </a:p>
        </p:txBody>
      </p:sp>
      <p:sp>
        <p:nvSpPr>
          <p:cNvPr id="6" name="TextBox 5">
            <a:extLst>
              <a:ext uri="{FF2B5EF4-FFF2-40B4-BE49-F238E27FC236}">
                <a16:creationId xmlns:a16="http://schemas.microsoft.com/office/drawing/2014/main" id="{E2442AD5-32DE-7182-E886-0CFCB0FD05FA}"/>
              </a:ext>
            </a:extLst>
          </p:cNvPr>
          <p:cNvSpPr txBox="1"/>
          <p:nvPr/>
        </p:nvSpPr>
        <p:spPr>
          <a:xfrm>
            <a:off x="422364" y="1067714"/>
            <a:ext cx="7763693" cy="523220"/>
          </a:xfrm>
          <a:prstGeom prst="rect">
            <a:avLst/>
          </a:prstGeom>
          <a:noFill/>
        </p:spPr>
        <p:txBody>
          <a:bodyPr wrap="square">
            <a:spAutoFit/>
          </a:bodyPr>
          <a:lstStyle/>
          <a:p>
            <a:r>
              <a:rPr lang="en-CA" sz="1400" b="0" i="0" u="none" strike="noStrike" baseline="0" dirty="0">
                <a:solidFill>
                  <a:srgbClr val="322F2E"/>
                </a:solidFill>
                <a:latin typeface="Georgia" panose="02040502050405020303" pitchFamily="18" charset="0"/>
              </a:rPr>
              <a:t>“Computing power is cheap, data source is ample and it is easy to perform millions of back tests and find which one works best or looks best to clients.”</a:t>
            </a:r>
            <a:endParaRPr lang="en-CA" sz="1400" dirty="0"/>
          </a:p>
        </p:txBody>
      </p:sp>
      <p:pic>
        <p:nvPicPr>
          <p:cNvPr id="8" name="Picture 7">
            <a:extLst>
              <a:ext uri="{FF2B5EF4-FFF2-40B4-BE49-F238E27FC236}">
                <a16:creationId xmlns:a16="http://schemas.microsoft.com/office/drawing/2014/main" id="{027F2FBA-BBB5-F9FB-A9BA-946837063489}"/>
              </a:ext>
            </a:extLst>
          </p:cNvPr>
          <p:cNvPicPr>
            <a:picLocks noChangeAspect="1"/>
          </p:cNvPicPr>
          <p:nvPr/>
        </p:nvPicPr>
        <p:blipFill>
          <a:blip r:embed="rId2"/>
          <a:stretch>
            <a:fillRect/>
          </a:stretch>
        </p:blipFill>
        <p:spPr>
          <a:xfrm>
            <a:off x="295861" y="2712343"/>
            <a:ext cx="4573793" cy="1041051"/>
          </a:xfrm>
          <a:prstGeom prst="rect">
            <a:avLst/>
          </a:prstGeom>
        </p:spPr>
      </p:pic>
      <p:pic>
        <p:nvPicPr>
          <p:cNvPr id="12" name="Picture 11">
            <a:extLst>
              <a:ext uri="{FF2B5EF4-FFF2-40B4-BE49-F238E27FC236}">
                <a16:creationId xmlns:a16="http://schemas.microsoft.com/office/drawing/2014/main" id="{26B6A69B-F714-26A5-3AA4-B85BADE2F1EC}"/>
              </a:ext>
            </a:extLst>
          </p:cNvPr>
          <p:cNvPicPr>
            <a:picLocks noChangeAspect="1"/>
          </p:cNvPicPr>
          <p:nvPr/>
        </p:nvPicPr>
        <p:blipFill>
          <a:blip r:embed="rId3"/>
          <a:stretch>
            <a:fillRect/>
          </a:stretch>
        </p:blipFill>
        <p:spPr>
          <a:xfrm>
            <a:off x="502319" y="3897155"/>
            <a:ext cx="4974820" cy="832822"/>
          </a:xfrm>
          <a:prstGeom prst="rect">
            <a:avLst/>
          </a:prstGeom>
        </p:spPr>
      </p:pic>
      <p:pic>
        <p:nvPicPr>
          <p:cNvPr id="14" name="Picture 13">
            <a:extLst>
              <a:ext uri="{FF2B5EF4-FFF2-40B4-BE49-F238E27FC236}">
                <a16:creationId xmlns:a16="http://schemas.microsoft.com/office/drawing/2014/main" id="{BA48C224-F2DC-E7BD-EA3B-8A72458D1266}"/>
              </a:ext>
            </a:extLst>
          </p:cNvPr>
          <p:cNvPicPr>
            <a:picLocks noChangeAspect="1"/>
          </p:cNvPicPr>
          <p:nvPr/>
        </p:nvPicPr>
        <p:blipFill>
          <a:blip r:embed="rId4"/>
          <a:stretch>
            <a:fillRect/>
          </a:stretch>
        </p:blipFill>
        <p:spPr>
          <a:xfrm>
            <a:off x="5074318" y="2183853"/>
            <a:ext cx="3567363" cy="1790287"/>
          </a:xfrm>
          <a:prstGeom prst="rect">
            <a:avLst/>
          </a:prstGeom>
        </p:spPr>
      </p:pic>
      <p:sp>
        <p:nvSpPr>
          <p:cNvPr id="16" name="TextBox 15">
            <a:extLst>
              <a:ext uri="{FF2B5EF4-FFF2-40B4-BE49-F238E27FC236}">
                <a16:creationId xmlns:a16="http://schemas.microsoft.com/office/drawing/2014/main" id="{3D4829D0-DD6C-03CC-59A2-CC0231E51FDC}"/>
              </a:ext>
            </a:extLst>
          </p:cNvPr>
          <p:cNvSpPr txBox="1"/>
          <p:nvPr/>
        </p:nvSpPr>
        <p:spPr>
          <a:xfrm>
            <a:off x="422364" y="1748894"/>
            <a:ext cx="5228566" cy="276999"/>
          </a:xfrm>
          <a:prstGeom prst="rect">
            <a:avLst/>
          </a:prstGeom>
          <a:noFill/>
        </p:spPr>
        <p:txBody>
          <a:bodyPr wrap="square">
            <a:spAutoFit/>
          </a:bodyPr>
          <a:lstStyle/>
          <a:p>
            <a:r>
              <a:rPr lang="en-CA" sz="1200" b="0" i="0" u="none" strike="noStrike" baseline="0" dirty="0">
                <a:latin typeface="ArialUnicodeMS"/>
              </a:rPr>
              <a:t>“The worst ten-year period for any back-test is the next ten years.”</a:t>
            </a:r>
            <a:endParaRPr lang="en-CA" sz="1200" dirty="0"/>
          </a:p>
        </p:txBody>
      </p:sp>
      <p:sp>
        <p:nvSpPr>
          <p:cNvPr id="5" name="TextBox 4">
            <a:extLst>
              <a:ext uri="{FF2B5EF4-FFF2-40B4-BE49-F238E27FC236}">
                <a16:creationId xmlns:a16="http://schemas.microsoft.com/office/drawing/2014/main" id="{CEDCC8AC-0A61-104C-9DB2-421C4E84A93F}"/>
              </a:ext>
            </a:extLst>
          </p:cNvPr>
          <p:cNvSpPr txBox="1"/>
          <p:nvPr/>
        </p:nvSpPr>
        <p:spPr>
          <a:xfrm>
            <a:off x="2286000" y="5794407"/>
            <a:ext cx="4572000" cy="461665"/>
          </a:xfrm>
          <a:prstGeom prst="rect">
            <a:avLst/>
          </a:prstGeom>
          <a:noFill/>
        </p:spPr>
        <p:txBody>
          <a:bodyPr wrap="square">
            <a:spAutoFit/>
          </a:bodyPr>
          <a:lstStyle/>
          <a:p>
            <a:r>
              <a:rPr lang="en-CA" sz="1200" dirty="0">
                <a:hlinkClick r:id="rId5"/>
              </a:rPr>
              <a:t>https://www.youtube.com/watch?v=BtiqH_7d2es&amp;t=564s</a:t>
            </a:r>
            <a:endParaRPr lang="en-CA" sz="1200" dirty="0"/>
          </a:p>
          <a:p>
            <a:r>
              <a:rPr lang="en-CA" sz="1200" dirty="0"/>
              <a:t>minutes 4-8, </a:t>
            </a:r>
          </a:p>
        </p:txBody>
      </p:sp>
    </p:spTree>
    <p:extLst>
      <p:ext uri="{BB962C8B-B14F-4D97-AF65-F5344CB8AC3E}">
        <p14:creationId xmlns:p14="http://schemas.microsoft.com/office/powerpoint/2010/main" val="401395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9C196D-5E18-F2FF-132F-014E3295BC68}"/>
              </a:ext>
            </a:extLst>
          </p:cNvPr>
          <p:cNvSpPr>
            <a:spLocks noGrp="1"/>
          </p:cNvSpPr>
          <p:nvPr>
            <p:ph type="title"/>
          </p:nvPr>
        </p:nvSpPr>
        <p:spPr/>
        <p:txBody>
          <a:bodyPr/>
          <a:lstStyle/>
          <a:p>
            <a:r>
              <a:rPr lang="en-CA" sz="1800" dirty="0"/>
              <a:t>Predicting returns (the future) with ML is much harder than image recognition</a:t>
            </a:r>
          </a:p>
        </p:txBody>
      </p:sp>
      <p:sp>
        <p:nvSpPr>
          <p:cNvPr id="2" name="TextBox 1">
            <a:extLst>
              <a:ext uri="{FF2B5EF4-FFF2-40B4-BE49-F238E27FC236}">
                <a16:creationId xmlns:a16="http://schemas.microsoft.com/office/drawing/2014/main" id="{84A3A6BD-335D-8732-0901-4BE80932C744}"/>
              </a:ext>
            </a:extLst>
          </p:cNvPr>
          <p:cNvSpPr txBox="1"/>
          <p:nvPr/>
        </p:nvSpPr>
        <p:spPr>
          <a:xfrm>
            <a:off x="443321" y="868196"/>
            <a:ext cx="7596053" cy="923330"/>
          </a:xfrm>
          <a:prstGeom prst="rect">
            <a:avLst/>
          </a:prstGeom>
          <a:noFill/>
        </p:spPr>
        <p:txBody>
          <a:bodyPr wrap="square" rtlCol="0">
            <a:spAutoFit/>
          </a:bodyPr>
          <a:lstStyle/>
          <a:p>
            <a:endParaRPr lang="en-CA" i="1" dirty="0">
              <a:solidFill>
                <a:srgbClr val="FF0000"/>
              </a:solidFill>
            </a:endParaRPr>
          </a:p>
          <a:p>
            <a:r>
              <a:rPr lang="en-CA" i="1" dirty="0">
                <a:solidFill>
                  <a:srgbClr val="FF0000"/>
                </a:solidFill>
              </a:rPr>
              <a:t>In short, the more you try to fit a good looking performance or predictive power to your data sample, the more likely you will make unreliable conclusions. </a:t>
            </a:r>
          </a:p>
        </p:txBody>
      </p:sp>
      <p:sp>
        <p:nvSpPr>
          <p:cNvPr id="10" name="TextBox 9">
            <a:extLst>
              <a:ext uri="{FF2B5EF4-FFF2-40B4-BE49-F238E27FC236}">
                <a16:creationId xmlns:a16="http://schemas.microsoft.com/office/drawing/2014/main" id="{C4BF7708-718E-346A-52EC-AD5BE8C0B3B4}"/>
              </a:ext>
            </a:extLst>
          </p:cNvPr>
          <p:cNvSpPr txBox="1"/>
          <p:nvPr/>
        </p:nvSpPr>
        <p:spPr>
          <a:xfrm>
            <a:off x="443321" y="1886769"/>
            <a:ext cx="6069878" cy="584775"/>
          </a:xfrm>
          <a:prstGeom prst="rect">
            <a:avLst/>
          </a:prstGeom>
          <a:noFill/>
        </p:spPr>
        <p:txBody>
          <a:bodyPr wrap="square" rtlCol="0">
            <a:spAutoFit/>
          </a:bodyPr>
          <a:lstStyle/>
          <a:p>
            <a:r>
              <a:rPr lang="en-CA" sz="1600" dirty="0">
                <a:solidFill>
                  <a:schemeClr val="tx2">
                    <a:lumMod val="60000"/>
                    <a:lumOff val="40000"/>
                  </a:schemeClr>
                </a:solidFill>
              </a:rPr>
              <a:t>In general, that is true for all statistical &amp; ML methods whether it is financial data or not.</a:t>
            </a:r>
          </a:p>
        </p:txBody>
      </p:sp>
      <p:sp>
        <p:nvSpPr>
          <p:cNvPr id="12" name="TextBox 11">
            <a:extLst>
              <a:ext uri="{FF2B5EF4-FFF2-40B4-BE49-F238E27FC236}">
                <a16:creationId xmlns:a16="http://schemas.microsoft.com/office/drawing/2014/main" id="{B0AF74C7-7920-8DDE-F082-1383C1B734C3}"/>
              </a:ext>
            </a:extLst>
          </p:cNvPr>
          <p:cNvSpPr txBox="1"/>
          <p:nvPr/>
        </p:nvSpPr>
        <p:spPr>
          <a:xfrm>
            <a:off x="392433" y="2808425"/>
            <a:ext cx="8116386" cy="1077218"/>
          </a:xfrm>
          <a:prstGeom prst="rect">
            <a:avLst/>
          </a:prstGeom>
          <a:noFill/>
        </p:spPr>
        <p:txBody>
          <a:bodyPr wrap="square" rtlCol="0">
            <a:spAutoFit/>
          </a:bodyPr>
          <a:lstStyle/>
          <a:p>
            <a:r>
              <a:rPr lang="en-CA" sz="1600" dirty="0"/>
              <a:t>In particular, the problem is bigger for financial returns data because ‘features’ are being fitted to a </a:t>
            </a:r>
            <a:r>
              <a:rPr lang="en-CA" sz="1600" b="1" dirty="0"/>
              <a:t>single history</a:t>
            </a:r>
            <a:r>
              <a:rPr lang="en-CA" sz="1600" dirty="0"/>
              <a:t>. That is why, deep-learning type methods are mainly not that fruitful to predict the future returns. They are all based on the same ‘target input’ (historical data or returns).  </a:t>
            </a:r>
          </a:p>
        </p:txBody>
      </p:sp>
      <p:sp>
        <p:nvSpPr>
          <p:cNvPr id="18" name="TextBox 17">
            <a:extLst>
              <a:ext uri="{FF2B5EF4-FFF2-40B4-BE49-F238E27FC236}">
                <a16:creationId xmlns:a16="http://schemas.microsoft.com/office/drawing/2014/main" id="{FBFE95EB-FFD7-3E16-5C11-B7882F4EF017}"/>
              </a:ext>
            </a:extLst>
          </p:cNvPr>
          <p:cNvSpPr txBox="1"/>
          <p:nvPr/>
        </p:nvSpPr>
        <p:spPr>
          <a:xfrm>
            <a:off x="4241348" y="5022744"/>
            <a:ext cx="4572000" cy="430887"/>
          </a:xfrm>
          <a:prstGeom prst="rect">
            <a:avLst/>
          </a:prstGeom>
          <a:noFill/>
        </p:spPr>
        <p:txBody>
          <a:bodyPr wrap="square">
            <a:spAutoFit/>
          </a:bodyPr>
          <a:lstStyle/>
          <a:p>
            <a:r>
              <a:rPr lang="en-CA" sz="1050" b="1" i="0" u="none" strike="noStrike" baseline="0" dirty="0">
                <a:latin typeface="ArialBoldMT"/>
              </a:rPr>
              <a:t>Machine Learning: Separating the Signal From Noise in Investing, Bloomberg News, WERP Wealth Management, 2018-10-12</a:t>
            </a:r>
            <a:endParaRPr lang="en-CA" sz="1050" dirty="0"/>
          </a:p>
        </p:txBody>
      </p:sp>
      <p:sp>
        <p:nvSpPr>
          <p:cNvPr id="22" name="TextBox 21">
            <a:extLst>
              <a:ext uri="{FF2B5EF4-FFF2-40B4-BE49-F238E27FC236}">
                <a16:creationId xmlns:a16="http://schemas.microsoft.com/office/drawing/2014/main" id="{FAA6087C-37A8-0658-75E7-2762568EEC07}"/>
              </a:ext>
            </a:extLst>
          </p:cNvPr>
          <p:cNvSpPr txBox="1"/>
          <p:nvPr/>
        </p:nvSpPr>
        <p:spPr>
          <a:xfrm>
            <a:off x="601984" y="4115249"/>
            <a:ext cx="7697285" cy="954107"/>
          </a:xfrm>
          <a:prstGeom prst="rect">
            <a:avLst/>
          </a:prstGeom>
          <a:noFill/>
        </p:spPr>
        <p:txBody>
          <a:bodyPr wrap="square">
            <a:spAutoFit/>
          </a:bodyPr>
          <a:lstStyle/>
          <a:p>
            <a:pPr algn="l"/>
            <a:r>
              <a:rPr lang="en-CA" sz="1400" b="0" i="1" u="none" strike="noStrike" baseline="0" dirty="0">
                <a:solidFill>
                  <a:srgbClr val="000000"/>
                </a:solidFill>
                <a:latin typeface="+mn-lt"/>
              </a:rPr>
              <a:t>“While machine learning and AI are becoming </a:t>
            </a:r>
            <a:r>
              <a:rPr lang="en-CA" sz="1400" b="0" i="1" u="none" strike="noStrike" baseline="0" dirty="0">
                <a:latin typeface="+mn-lt"/>
              </a:rPr>
              <a:t>more and more ubiquitous</a:t>
            </a:r>
            <a:r>
              <a:rPr lang="en-CA" sz="1400" b="0" i="1" u="none" strike="noStrike" baseline="0" dirty="0">
                <a:solidFill>
                  <a:srgbClr val="000000"/>
                </a:solidFill>
                <a:latin typeface="+mn-lt"/>
              </a:rPr>
              <a:t>, investing is still a challenging area to apply such techniques, López de Prado says. Beating the collective wisdom of the crowds is much more difficult than recognizing faces or driving cars. “My dog can recognize faces,” he says. “My teenage daughter speaks three languages. I would not entrust my savings to either of them.”</a:t>
            </a:r>
            <a:endParaRPr lang="en-CA" sz="1400" i="1" dirty="0">
              <a:latin typeface="+mn-lt"/>
            </a:endParaRPr>
          </a:p>
        </p:txBody>
      </p:sp>
      <p:cxnSp>
        <p:nvCxnSpPr>
          <p:cNvPr id="24" name="Straight Arrow Connector 23">
            <a:extLst>
              <a:ext uri="{FF2B5EF4-FFF2-40B4-BE49-F238E27FC236}">
                <a16:creationId xmlns:a16="http://schemas.microsoft.com/office/drawing/2014/main" id="{5DB557FD-B5E3-EC1A-CDE7-CC41A4B98264}"/>
              </a:ext>
            </a:extLst>
          </p:cNvPr>
          <p:cNvCxnSpPr>
            <a:cxnSpLocks/>
          </p:cNvCxnSpPr>
          <p:nvPr/>
        </p:nvCxnSpPr>
        <p:spPr>
          <a:xfrm flipH="1">
            <a:off x="2647406" y="4538470"/>
            <a:ext cx="775063" cy="718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E548CB7-9745-CD51-71B1-8AFC44D55823}"/>
              </a:ext>
            </a:extLst>
          </p:cNvPr>
          <p:cNvSpPr txBox="1"/>
          <p:nvPr/>
        </p:nvSpPr>
        <p:spPr>
          <a:xfrm>
            <a:off x="462100" y="5238187"/>
            <a:ext cx="3988526" cy="400110"/>
          </a:xfrm>
          <a:prstGeom prst="rect">
            <a:avLst/>
          </a:prstGeom>
          <a:noFill/>
        </p:spPr>
        <p:txBody>
          <a:bodyPr wrap="square" rtlCol="0">
            <a:spAutoFit/>
          </a:bodyPr>
          <a:lstStyle/>
          <a:p>
            <a:r>
              <a:rPr lang="en-CA" sz="1000" dirty="0"/>
              <a:t>Marcos Lopez de Prado: Leading researcher, academic and quantitative finance expert with many books and articles</a:t>
            </a:r>
          </a:p>
        </p:txBody>
      </p:sp>
      <p:sp>
        <p:nvSpPr>
          <p:cNvPr id="4" name="Oval 3">
            <a:extLst>
              <a:ext uri="{FF2B5EF4-FFF2-40B4-BE49-F238E27FC236}">
                <a16:creationId xmlns:a16="http://schemas.microsoft.com/office/drawing/2014/main" id="{E5CE8379-756B-8D7E-0251-3BD5836197EB}"/>
              </a:ext>
            </a:extLst>
          </p:cNvPr>
          <p:cNvSpPr/>
          <p:nvPr/>
        </p:nvSpPr>
        <p:spPr>
          <a:xfrm>
            <a:off x="3478260" y="5865941"/>
            <a:ext cx="5086349" cy="681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dirty="0">
                <a:solidFill>
                  <a:srgbClr val="FFC000"/>
                </a:solidFill>
              </a:rPr>
              <a:t>But there are success stories as well. There is value in data analysis when you figure the right (timely) modeling method and useful data.</a:t>
            </a:r>
          </a:p>
        </p:txBody>
      </p:sp>
      <p:cxnSp>
        <p:nvCxnSpPr>
          <p:cNvPr id="6" name="Straight Arrow Connector 5">
            <a:extLst>
              <a:ext uri="{FF2B5EF4-FFF2-40B4-BE49-F238E27FC236}">
                <a16:creationId xmlns:a16="http://schemas.microsoft.com/office/drawing/2014/main" id="{BBC139DC-6483-DBE6-228C-827F241B2176}"/>
              </a:ext>
            </a:extLst>
          </p:cNvPr>
          <p:cNvCxnSpPr/>
          <p:nvPr/>
        </p:nvCxnSpPr>
        <p:spPr>
          <a:xfrm>
            <a:off x="8451669" y="5989804"/>
            <a:ext cx="526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380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16E01-F963-467E-AFD8-58F6A88156F7}"/>
              </a:ext>
            </a:extLst>
          </p:cNvPr>
          <p:cNvSpPr>
            <a:spLocks noGrp="1"/>
          </p:cNvSpPr>
          <p:nvPr>
            <p:ph type="title"/>
          </p:nvPr>
        </p:nvSpPr>
        <p:spPr/>
        <p:txBody>
          <a:bodyPr/>
          <a:lstStyle/>
          <a:p>
            <a:r>
              <a:rPr lang="en-CA" dirty="0"/>
              <a:t>Risk Factors, Hedge Funds, Quant Finance</a:t>
            </a:r>
          </a:p>
        </p:txBody>
      </p:sp>
      <p:pic>
        <p:nvPicPr>
          <p:cNvPr id="7" name="Picture 6">
            <a:extLst>
              <a:ext uri="{FF2B5EF4-FFF2-40B4-BE49-F238E27FC236}">
                <a16:creationId xmlns:a16="http://schemas.microsoft.com/office/drawing/2014/main" id="{4A4B73FC-1F69-26E9-05EB-14CA13F041A7}"/>
              </a:ext>
            </a:extLst>
          </p:cNvPr>
          <p:cNvPicPr>
            <a:picLocks noChangeAspect="1"/>
          </p:cNvPicPr>
          <p:nvPr/>
        </p:nvPicPr>
        <p:blipFill>
          <a:blip r:embed="rId2"/>
          <a:stretch>
            <a:fillRect/>
          </a:stretch>
        </p:blipFill>
        <p:spPr>
          <a:xfrm>
            <a:off x="583476" y="1240077"/>
            <a:ext cx="4545873" cy="4095823"/>
          </a:xfrm>
          <a:prstGeom prst="rect">
            <a:avLst/>
          </a:prstGeom>
        </p:spPr>
      </p:pic>
      <p:sp>
        <p:nvSpPr>
          <p:cNvPr id="10" name="TextBox 9">
            <a:extLst>
              <a:ext uri="{FF2B5EF4-FFF2-40B4-BE49-F238E27FC236}">
                <a16:creationId xmlns:a16="http://schemas.microsoft.com/office/drawing/2014/main" id="{026B4B14-EDE8-CF2F-0F6F-C8C69A4619AC}"/>
              </a:ext>
            </a:extLst>
          </p:cNvPr>
          <p:cNvSpPr txBox="1"/>
          <p:nvPr/>
        </p:nvSpPr>
        <p:spPr>
          <a:xfrm>
            <a:off x="493246" y="5279516"/>
            <a:ext cx="3370216" cy="738664"/>
          </a:xfrm>
          <a:prstGeom prst="rect">
            <a:avLst/>
          </a:prstGeom>
          <a:noFill/>
        </p:spPr>
        <p:txBody>
          <a:bodyPr wrap="square" rtlCol="0">
            <a:spAutoFit/>
          </a:bodyPr>
          <a:lstStyle/>
          <a:p>
            <a:r>
              <a:rPr lang="en-CA" sz="1400" b="1" dirty="0"/>
              <a:t>What are the common quant strategies? </a:t>
            </a:r>
          </a:p>
          <a:p>
            <a:endParaRPr lang="en-CA" sz="1400" b="1" dirty="0"/>
          </a:p>
          <a:p>
            <a:r>
              <a:rPr lang="en-CA" sz="1400" b="1" dirty="0"/>
              <a:t>What is a hedge fund, how does it work?</a:t>
            </a:r>
          </a:p>
        </p:txBody>
      </p:sp>
      <p:sp>
        <p:nvSpPr>
          <p:cNvPr id="11" name="Rectangle 10">
            <a:extLst>
              <a:ext uri="{FF2B5EF4-FFF2-40B4-BE49-F238E27FC236}">
                <a16:creationId xmlns:a16="http://schemas.microsoft.com/office/drawing/2014/main" id="{E1C44F11-91AF-3F4D-0C43-039217122C7D}"/>
              </a:ext>
            </a:extLst>
          </p:cNvPr>
          <p:cNvSpPr/>
          <p:nvPr/>
        </p:nvSpPr>
        <p:spPr>
          <a:xfrm>
            <a:off x="4001104" y="5294811"/>
            <a:ext cx="4829629" cy="593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dirty="0">
                <a:solidFill>
                  <a:srgbClr val="FFC000"/>
                </a:solidFill>
              </a:rPr>
              <a:t>See the case document: </a:t>
            </a:r>
          </a:p>
          <a:p>
            <a:r>
              <a:rPr lang="en-CA" dirty="0"/>
              <a:t>               Hedge Funds and Portfolio Applications</a:t>
            </a:r>
          </a:p>
        </p:txBody>
      </p:sp>
      <p:sp>
        <p:nvSpPr>
          <p:cNvPr id="12" name="TextBox 11">
            <a:extLst>
              <a:ext uri="{FF2B5EF4-FFF2-40B4-BE49-F238E27FC236}">
                <a16:creationId xmlns:a16="http://schemas.microsoft.com/office/drawing/2014/main" id="{E0349658-4E60-D1C8-F858-10E8A3C0CD7F}"/>
              </a:ext>
            </a:extLst>
          </p:cNvPr>
          <p:cNvSpPr txBox="1"/>
          <p:nvPr/>
        </p:nvSpPr>
        <p:spPr>
          <a:xfrm>
            <a:off x="332815" y="679097"/>
            <a:ext cx="6355852" cy="338554"/>
          </a:xfrm>
          <a:prstGeom prst="rect">
            <a:avLst/>
          </a:prstGeom>
          <a:noFill/>
        </p:spPr>
        <p:txBody>
          <a:bodyPr wrap="square" rtlCol="0">
            <a:spAutoFit/>
          </a:bodyPr>
          <a:lstStyle/>
          <a:p>
            <a:r>
              <a:rPr lang="en-CA" sz="1600" i="1" dirty="0">
                <a:solidFill>
                  <a:schemeClr val="tx1">
                    <a:lumMod val="75000"/>
                    <a:lumOff val="25000"/>
                  </a:schemeClr>
                </a:solidFill>
              </a:rPr>
              <a:t>These hedge funds seem to be able to capture value from market data</a:t>
            </a:r>
          </a:p>
        </p:txBody>
      </p:sp>
      <p:sp>
        <p:nvSpPr>
          <p:cNvPr id="5" name="TextBox 4">
            <a:extLst>
              <a:ext uri="{FF2B5EF4-FFF2-40B4-BE49-F238E27FC236}">
                <a16:creationId xmlns:a16="http://schemas.microsoft.com/office/drawing/2014/main" id="{18532BB1-022D-1959-E3DA-E9A7E214DBB6}"/>
              </a:ext>
            </a:extLst>
          </p:cNvPr>
          <p:cNvSpPr txBox="1"/>
          <p:nvPr/>
        </p:nvSpPr>
        <p:spPr>
          <a:xfrm>
            <a:off x="5599612" y="1186058"/>
            <a:ext cx="3231121" cy="3600986"/>
          </a:xfrm>
          <a:prstGeom prst="rect">
            <a:avLst/>
          </a:prstGeom>
          <a:solidFill>
            <a:schemeClr val="tx2">
              <a:lumMod val="20000"/>
              <a:lumOff val="80000"/>
            </a:schemeClr>
          </a:solidFill>
        </p:spPr>
        <p:txBody>
          <a:bodyPr wrap="square" rtlCol="0">
            <a:spAutoFit/>
          </a:bodyPr>
          <a:lstStyle/>
          <a:p>
            <a:r>
              <a:rPr lang="en-CA" sz="1200" b="1" dirty="0">
                <a:solidFill>
                  <a:schemeClr val="tx2"/>
                </a:solidFill>
              </a:rPr>
              <a:t>Note: Hedge Funds</a:t>
            </a:r>
          </a:p>
          <a:p>
            <a:r>
              <a:rPr lang="en-CA" sz="1200" dirty="0"/>
              <a:t>Hedge funds attempt to identify investment opportunities with positive risk-adjusted returns. In most cases they attempt to generate returns that are uncorrelated with the market (zero beta). Hedge funds have much greater flexibility in terms of strategy and instruments compared to mutual funds. Therefore, hedge fund investors must meet the ‘sophisticated investor’ standards. </a:t>
            </a:r>
          </a:p>
          <a:p>
            <a:endParaRPr lang="en-CA" sz="1200" dirty="0"/>
          </a:p>
          <a:p>
            <a:r>
              <a:rPr lang="en-CA" sz="1200" dirty="0"/>
              <a:t>Investing in hedge funds is costly. They charge high fees and take part of the profits- depending on agreement. </a:t>
            </a:r>
          </a:p>
          <a:p>
            <a:endParaRPr lang="en-CA" sz="1200" dirty="0"/>
          </a:p>
          <a:p>
            <a:r>
              <a:rPr lang="en-CA" sz="1200" dirty="0"/>
              <a:t>Hedge funds have proprietary models and methods. Investors do not know the details of the positions, leverage levels etc. Redemptions are limited. </a:t>
            </a:r>
          </a:p>
        </p:txBody>
      </p:sp>
      <p:sp>
        <p:nvSpPr>
          <p:cNvPr id="6" name="TextBox 5">
            <a:extLst>
              <a:ext uri="{FF2B5EF4-FFF2-40B4-BE49-F238E27FC236}">
                <a16:creationId xmlns:a16="http://schemas.microsoft.com/office/drawing/2014/main" id="{EBB0BBD1-F7B1-FAD2-DAA6-43F1F9B656F8}"/>
              </a:ext>
            </a:extLst>
          </p:cNvPr>
          <p:cNvSpPr txBox="1"/>
          <p:nvPr/>
        </p:nvSpPr>
        <p:spPr>
          <a:xfrm>
            <a:off x="2108925" y="6240607"/>
            <a:ext cx="7035075" cy="523220"/>
          </a:xfrm>
          <a:prstGeom prst="rect">
            <a:avLst/>
          </a:prstGeom>
          <a:noFill/>
        </p:spPr>
        <p:txBody>
          <a:bodyPr wrap="square" rtlCol="0">
            <a:spAutoFit/>
          </a:bodyPr>
          <a:lstStyle/>
          <a:p>
            <a:r>
              <a:rPr lang="en-CA" sz="1400" b="1" i="1" dirty="0">
                <a:solidFill>
                  <a:srgbClr val="00B0F0"/>
                </a:solidFill>
              </a:rPr>
              <a:t>What is a recent, dramatic story of hedge funds blowing up due to their short positions? </a:t>
            </a:r>
          </a:p>
          <a:p>
            <a:r>
              <a:rPr lang="en-CA" sz="1400" i="1" dirty="0"/>
              <a:t>See: </a:t>
            </a:r>
            <a:r>
              <a:rPr lang="en-CA" sz="1400" i="1" dirty="0">
                <a:solidFill>
                  <a:schemeClr val="accent3">
                    <a:lumMod val="75000"/>
                  </a:schemeClr>
                </a:solidFill>
              </a:rPr>
              <a:t>https://www.youtube.com/watch?v=ZzL5OLCwSPY&amp;t=658s</a:t>
            </a:r>
          </a:p>
        </p:txBody>
      </p:sp>
    </p:spTree>
    <p:extLst>
      <p:ext uri="{BB962C8B-B14F-4D97-AF65-F5344CB8AC3E}">
        <p14:creationId xmlns:p14="http://schemas.microsoft.com/office/powerpoint/2010/main" val="816700342"/>
      </p:ext>
    </p:extLst>
  </p:cSld>
  <p:clrMapOvr>
    <a:masterClrMapping/>
  </p:clrMapOvr>
</p:sld>
</file>

<file path=ppt/theme/theme1.xml><?xml version="1.0" encoding="utf-8"?>
<a:theme xmlns:a="http://schemas.openxmlformats.org/drawingml/2006/main" name="Smith Theme White">
  <a:themeElements>
    <a:clrScheme name="SmithColours">
      <a:dk1>
        <a:srgbClr val="061D48"/>
      </a:dk1>
      <a:lt1>
        <a:srgbClr val="FFFFFF"/>
      </a:lt1>
      <a:dk2>
        <a:srgbClr val="0047BB"/>
      </a:dk2>
      <a:lt2>
        <a:srgbClr val="E7E6E6"/>
      </a:lt2>
      <a:accent1>
        <a:srgbClr val="097EB1"/>
      </a:accent1>
      <a:accent2>
        <a:srgbClr val="0399DE"/>
      </a:accent2>
      <a:accent3>
        <a:srgbClr val="00B39D"/>
      </a:accent3>
      <a:accent4>
        <a:srgbClr val="7CCCBF"/>
      </a:accent4>
      <a:accent5>
        <a:srgbClr val="C8205D"/>
      </a:accent5>
      <a:accent6>
        <a:srgbClr val="F04E5E"/>
      </a:accent6>
      <a:hlink>
        <a:srgbClr val="0399DE"/>
      </a:hlink>
      <a:folHlink>
        <a:srgbClr val="028AC8"/>
      </a:folHlink>
    </a:clrScheme>
    <a:fontScheme name="Test">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ith-PPT-Template-2020" id="{345A85C9-168D-2E4D-8CD0-347546631F72}" vid="{3826B517-9EC1-514D-8AE6-FF11C3180FD4}"/>
    </a:ext>
  </a:extLst>
</a:theme>
</file>

<file path=ppt/theme/theme2.xml><?xml version="1.0" encoding="utf-8"?>
<a:theme xmlns:a="http://schemas.openxmlformats.org/drawingml/2006/main" name="Smith Theme Blue">
  <a:themeElements>
    <a:clrScheme name="SmithColours">
      <a:dk1>
        <a:srgbClr val="061D48"/>
      </a:dk1>
      <a:lt1>
        <a:srgbClr val="FFFFFF"/>
      </a:lt1>
      <a:dk2>
        <a:srgbClr val="0047BB"/>
      </a:dk2>
      <a:lt2>
        <a:srgbClr val="E7E6E6"/>
      </a:lt2>
      <a:accent1>
        <a:srgbClr val="097EB1"/>
      </a:accent1>
      <a:accent2>
        <a:srgbClr val="0399DE"/>
      </a:accent2>
      <a:accent3>
        <a:srgbClr val="00B39D"/>
      </a:accent3>
      <a:accent4>
        <a:srgbClr val="7CCCBF"/>
      </a:accent4>
      <a:accent5>
        <a:srgbClr val="C8205D"/>
      </a:accent5>
      <a:accent6>
        <a:srgbClr val="F04E5E"/>
      </a:accent6>
      <a:hlink>
        <a:srgbClr val="0399DE"/>
      </a:hlink>
      <a:folHlink>
        <a:srgbClr val="028AC8"/>
      </a:folHlink>
    </a:clrScheme>
    <a:fontScheme name="Test">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mith-PPT-Template-2020" id="{345A85C9-168D-2E4D-8CD0-347546631F72}" vid="{9EC0CC30-5467-5F4A-BEFC-B400A349D7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24004</TotalTime>
  <Words>3433</Words>
  <Application>Microsoft Office PowerPoint</Application>
  <PresentationFormat>On-screen Show (4:3)</PresentationFormat>
  <Paragraphs>400</Paragraphs>
  <Slides>36</Slides>
  <Notes>18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Arial</vt:lpstr>
      <vt:lpstr>ArialBoldMT</vt:lpstr>
      <vt:lpstr>ArialUnicodeMS</vt:lpstr>
      <vt:lpstr>Calibri</vt:lpstr>
      <vt:lpstr>Cambria Math</vt:lpstr>
      <vt:lpstr>Dax Offc Pro</vt:lpstr>
      <vt:lpstr>Georgia</vt:lpstr>
      <vt:lpstr>Lato</vt:lpstr>
      <vt:lpstr>Lato Black</vt:lpstr>
      <vt:lpstr>PalatinoLTStd-Bold</vt:lpstr>
      <vt:lpstr>Times New Roman</vt:lpstr>
      <vt:lpstr>Smith Theme White</vt:lpstr>
      <vt:lpstr>Smith Theme Blue</vt:lpstr>
      <vt:lpstr>MMA 823  Analytics for Financial Markets</vt:lpstr>
      <vt:lpstr>Today’s Agenda</vt:lpstr>
      <vt:lpstr>Arbitrage Pricing Theory (APT) Recap</vt:lpstr>
      <vt:lpstr>Factors in Practice</vt:lpstr>
      <vt:lpstr>Machine Learning in Finance: Fit for purpose?</vt:lpstr>
      <vt:lpstr>To find your way in the factor zoo is hard</vt:lpstr>
      <vt:lpstr>Factor Zoo and Back-testing</vt:lpstr>
      <vt:lpstr>Predicting returns (the future) with ML is much harder than image recognition</vt:lpstr>
      <vt:lpstr>Risk Factors, Hedge Funds, Quant Finance</vt:lpstr>
      <vt:lpstr>PowerPoint Presentation</vt:lpstr>
      <vt:lpstr>Debt vs. Equity Financing</vt:lpstr>
      <vt:lpstr>Debt vs. Equity</vt:lpstr>
      <vt:lpstr>Leverage and Creditworthiness</vt:lpstr>
      <vt:lpstr>Cost of Debt vs. Equity Financing</vt:lpstr>
      <vt:lpstr>Academic logic does not necessarily apply all the time</vt:lpstr>
      <vt:lpstr>PowerPoint Presentation</vt:lpstr>
      <vt:lpstr>Corporate Debt (continued)</vt:lpstr>
      <vt:lpstr>Corporate Bank Loans</vt:lpstr>
      <vt:lpstr>Asset-Backed Corporate Securities</vt:lpstr>
      <vt:lpstr>PowerPoint Presentation</vt:lpstr>
      <vt:lpstr>PowerPoint Presentation</vt:lpstr>
      <vt:lpstr>PowerPoint Presentation</vt:lpstr>
      <vt:lpstr>What determines the shape of the yield curve?</vt:lpstr>
      <vt:lpstr>Components of the Yield Curve </vt:lpstr>
      <vt:lpstr>Components of the Yield Curve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Smith School of Business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Mehmet Beceren</dc:creator>
  <cp:keywords/>
  <dc:description/>
  <cp:lastModifiedBy>Mehmet Beceren</cp:lastModifiedBy>
  <cp:revision>248</cp:revision>
  <cp:lastPrinted>2022-10-01T13:53:20Z</cp:lastPrinted>
  <dcterms:created xsi:type="dcterms:W3CDTF">2020-07-27T18:24:57Z</dcterms:created>
  <dcterms:modified xsi:type="dcterms:W3CDTF">2025-01-16T18:18:49Z</dcterms:modified>
  <cp:category/>
</cp:coreProperties>
</file>